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</p:sldMasterIdLst>
  <p:notesMasterIdLst>
    <p:notesMasterId r:id="rId46"/>
  </p:notesMasterIdLst>
  <p:sldIdLst>
    <p:sldId id="256" r:id="rId3"/>
    <p:sldId id="552" r:id="rId4"/>
    <p:sldId id="553" r:id="rId5"/>
    <p:sldId id="554" r:id="rId6"/>
    <p:sldId id="324" r:id="rId7"/>
    <p:sldId id="329" r:id="rId8"/>
    <p:sldId id="533" r:id="rId9"/>
    <p:sldId id="262" r:id="rId10"/>
    <p:sldId id="485" r:id="rId11"/>
    <p:sldId id="555" r:id="rId12"/>
    <p:sldId id="556" r:id="rId13"/>
    <p:sldId id="558" r:id="rId14"/>
    <p:sldId id="559" r:id="rId15"/>
    <p:sldId id="560" r:id="rId16"/>
    <p:sldId id="561" r:id="rId17"/>
    <p:sldId id="563" r:id="rId18"/>
    <p:sldId id="564" r:id="rId19"/>
    <p:sldId id="565" r:id="rId20"/>
    <p:sldId id="566" r:id="rId21"/>
    <p:sldId id="304" r:id="rId22"/>
    <p:sldId id="327" r:id="rId23"/>
    <p:sldId id="309" r:id="rId24"/>
    <p:sldId id="307" r:id="rId25"/>
    <p:sldId id="308" r:id="rId26"/>
    <p:sldId id="525" r:id="rId27"/>
    <p:sldId id="524" r:id="rId28"/>
    <p:sldId id="519" r:id="rId29"/>
    <p:sldId id="526" r:id="rId30"/>
    <p:sldId id="527" r:id="rId31"/>
    <p:sldId id="528" r:id="rId32"/>
    <p:sldId id="530" r:id="rId33"/>
    <p:sldId id="568" r:id="rId34"/>
    <p:sldId id="567" r:id="rId35"/>
    <p:sldId id="569" r:id="rId36"/>
    <p:sldId id="570" r:id="rId37"/>
    <p:sldId id="574" r:id="rId38"/>
    <p:sldId id="540" r:id="rId39"/>
    <p:sldId id="573" r:id="rId40"/>
    <p:sldId id="557" r:id="rId41"/>
    <p:sldId id="575" r:id="rId42"/>
    <p:sldId id="577" r:id="rId43"/>
    <p:sldId id="576" r:id="rId44"/>
    <p:sldId id="572" r:id="rId45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2335E-F1FE-4975-BAA2-4CCD34118118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60964-9B7D-42B6-AFAC-DCA61D1D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6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795" y="1196752"/>
            <a:ext cx="5546333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5328592" cy="12241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6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1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55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40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05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44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55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15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40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8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46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21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2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8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33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57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1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30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4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7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66B6-72D2-421A-AD24-03298929AFA7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FC8B-C57A-4215-A6A9-791E364F569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516836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4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hyperlink" Target="http://classroom.google.co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mon.gov.ua/ua/news/distancijni-platformi-dlya-navchannya-samorozvitku-ta-otrimannya-dopomogi-j-perevirenoyi-informaciyi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nus.org.ua/articles/yak-uchytelyam-rozpochaty-navchalnyj-protses-42-praktyky-ta-18-vidpovidej-na-zapytannya-vid-svitlany-roj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nus.org.ua/articles/pravylo-kysnevoyi-masky-dlya-pedagogiv-praktychni-vpravy-dlya-vidnovlennya-v-travmatychnyh-obstavynah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mon.gov.ua/ua/tag/nova-ukrainska-shkola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Сучасний</a:t>
            </a:r>
            <a:r>
              <a:rPr lang="ru-RU" dirty="0"/>
              <a:t> урок </a:t>
            </a:r>
            <a:r>
              <a:rPr lang="ru-RU" dirty="0" err="1"/>
              <a:t>географії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сьогодення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Консультант   </a:t>
            </a:r>
            <a:r>
              <a:rPr lang="ru-RU" b="1" dirty="0" err="1"/>
              <a:t>Альона</a:t>
            </a:r>
            <a:r>
              <a:rPr lang="ru-RU" b="1" dirty="0"/>
              <a:t> </a:t>
            </a:r>
            <a:r>
              <a:rPr lang="ru-RU" b="1" dirty="0" err="1"/>
              <a:t>Дідик</a:t>
            </a:r>
            <a:endParaRPr lang="ru-RU" b="1" dirty="0"/>
          </a:p>
          <a:p>
            <a:r>
              <a:rPr lang="en-US" sz="2600" dirty="0"/>
              <a:t>(067) 8586159</a:t>
            </a:r>
          </a:p>
          <a:p>
            <a:r>
              <a:rPr lang="en-US" sz="2600" dirty="0"/>
              <a:t>aluona2603@gmail.com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C6725D-51E4-41EC-901B-4FB2B936B5BE}"/>
              </a:ext>
            </a:extLst>
          </p:cNvPr>
          <p:cNvSpPr/>
          <p:nvPr/>
        </p:nvSpPr>
        <p:spPr>
          <a:xfrm>
            <a:off x="251520" y="188640"/>
            <a:ext cx="2156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КУ «ЦПРПП ВМР»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D79F09-8664-4F23-AFDF-4EC4CC83C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22860"/>
            <a:ext cx="1613912" cy="15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9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7D2068-8B13-4BE0-8F11-BEE09BF63489}"/>
              </a:ext>
            </a:extLst>
          </p:cNvPr>
          <p:cNvSpPr/>
          <p:nvPr/>
        </p:nvSpPr>
        <p:spPr>
          <a:xfrm>
            <a:off x="20704" y="1200329"/>
            <a:ext cx="58474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Вибір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методів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навчання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адекватних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цільовим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завданням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дидактичними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функціями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засвоєння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формування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узагальнення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та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змісту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навчального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матеріалу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теоретичний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емпіричний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практичний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Вибір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форм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організації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навчальної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діяльності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учнів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(парна,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групова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індивідуальна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фронтальна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оптимальне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поєднання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відповідно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змісту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методів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роботи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При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виборі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змісту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методів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форм –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орієнтація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цільову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установку й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очікуваний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результат на кожному </a:t>
            </a:r>
            <a:r>
              <a:rPr lang="ru-RU" sz="2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етапі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9B2F0F-842F-4E17-AC7D-CC816A9FA771}"/>
              </a:ext>
            </a:extLst>
          </p:cNvPr>
          <p:cNvSpPr/>
          <p:nvPr/>
        </p:nvSpPr>
        <p:spPr>
          <a:xfrm>
            <a:off x="107504" y="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Алгоритм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побудови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компетентісно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спрямованого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уроку</a:t>
            </a:r>
          </a:p>
        </p:txBody>
      </p:sp>
    </p:spTree>
    <p:extLst>
      <p:ext uri="{BB962C8B-B14F-4D97-AF65-F5344CB8AC3E}">
        <p14:creationId xmlns:p14="http://schemas.microsoft.com/office/powerpoint/2010/main" val="96957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12E993-0AF9-4672-843B-B4C62069EB8A}"/>
              </a:ext>
            </a:extLst>
          </p:cNvPr>
          <p:cNvSpPr/>
          <p:nvPr/>
        </p:nvSpPr>
        <p:spPr>
          <a:xfrm>
            <a:off x="0" y="-99392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компетентнісно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орієнтованих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завдань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9E299D-2785-4ED0-A03E-2F87844B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9" t="18898" r="8659" b="1310"/>
          <a:stretch/>
        </p:blipFill>
        <p:spPr>
          <a:xfrm>
            <a:off x="35496" y="1119926"/>
            <a:ext cx="5832648" cy="41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1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8B604B-DE0B-44DE-9F09-AFF914247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22114"/>
          </a:xfrm>
        </p:spPr>
        <p:txBody>
          <a:bodyPr>
            <a:noAutofit/>
          </a:bodyPr>
          <a:lstStyle/>
          <a:p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Алгоритм створення </a:t>
            </a:r>
            <a:r>
              <a:rPr lang="uk-UA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компетентнісно</a:t>
            </a: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орієнтованих завдань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295D4C-A768-475E-A675-AF2AE26A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" y="1124744"/>
            <a:ext cx="585137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8002744-A72E-4229-9A68-A685DACD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99392"/>
            <a:ext cx="9144000" cy="1224136"/>
          </a:xfrm>
        </p:spPr>
        <p:txBody>
          <a:bodyPr>
            <a:noAutofit/>
          </a:bodyPr>
          <a:lstStyle/>
          <a:p>
            <a:b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ЗБІРНИКИ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КОМПЕТЕНТНІСНО ОРІЄНТОВАНИХ ЗАВДАНЬ</a:t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DEA6D5-3B1E-4FBB-AE94-24ADEECD1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96751"/>
            <a:ext cx="1114048" cy="1509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6A4CA3-9113-40CB-9BB2-34974A13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1" y="1196751"/>
            <a:ext cx="1086427" cy="1509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CDE9D-296A-4737-982A-FF1109B2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496" y="1196751"/>
            <a:ext cx="1111691" cy="1509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8D098-BAE7-4138-A8BC-81BFC05F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7" y="1196752"/>
            <a:ext cx="1084629" cy="1512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50C3B7-1A8D-428C-AED0-B471397FF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216" y="1196752"/>
            <a:ext cx="1099230" cy="1512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72DF8-2A26-4179-B14D-1D746D0B0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62" y="2801881"/>
            <a:ext cx="1711938" cy="2379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ED5B5-F5CB-4727-BC6A-FFFAEE84C0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058" y="2821620"/>
            <a:ext cx="1598790" cy="23595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62B6CE-2EBE-4907-A87E-CF9C31308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116" y="2820969"/>
            <a:ext cx="1581882" cy="23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FC9F70-BBAE-4F72-97A3-443EDA57657D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82E13A-AD32-41FC-9C8E-F628EDF5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24744"/>
            <a:ext cx="590465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5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0FEA5-F527-444F-831D-8762B51E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" y="1124744"/>
            <a:ext cx="5880983" cy="415846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6A194-64E5-45F6-AADF-011A30830573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1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6A194-64E5-45F6-AADF-011A30830573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558D47-5DD5-4727-B0D4-F4253CBF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" y="1124744"/>
            <a:ext cx="580591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6A194-64E5-45F6-AADF-011A30830573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B00082-10CB-4592-B27B-99571FB5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7" y="1124744"/>
            <a:ext cx="590454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27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6A194-64E5-45F6-AADF-011A30830573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E3FFB8-2A85-456C-B4F6-D3D9AB585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6" y="1124744"/>
            <a:ext cx="5864226" cy="41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9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26A194-64E5-45F6-AADF-011A30830573}"/>
              </a:ext>
            </a:extLst>
          </p:cNvPr>
          <p:cNvSpPr/>
          <p:nvPr/>
        </p:nvSpPr>
        <p:spPr>
          <a:xfrm>
            <a:off x="107504" y="-99392"/>
            <a:ext cx="9001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err="1">
                <a:ln/>
                <a:solidFill>
                  <a:srgbClr val="008000"/>
                </a:solidFill>
              </a:rPr>
              <a:t>Приклади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компетентнісно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орієнтованих</a:t>
            </a:r>
            <a:r>
              <a:rPr lang="ru-RU" sz="4000" b="1" dirty="0">
                <a:ln/>
                <a:solidFill>
                  <a:srgbClr val="008000"/>
                </a:solidFill>
              </a:rPr>
              <a:t> </a:t>
            </a:r>
            <a:r>
              <a:rPr lang="ru-RU" sz="4000" b="1" dirty="0" err="1">
                <a:ln/>
                <a:solidFill>
                  <a:srgbClr val="008000"/>
                </a:solidFill>
              </a:rPr>
              <a:t>завдань</a:t>
            </a:r>
            <a:endParaRPr lang="ru-RU" sz="4000" b="1" dirty="0">
              <a:ln/>
              <a:solidFill>
                <a:srgbClr val="008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4333E1-0868-4205-BD48-D99EFBFE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8" y="1124744"/>
            <a:ext cx="5904544" cy="41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1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37FC9B-0CA8-4DA2-82E7-0D9809EB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96752"/>
            <a:ext cx="5868144" cy="40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9" name="Picture 1" descr="C:\Users\Елена\Desktop\1502504175_1609-yahta-plyvet-v-shtorm.gif"/>
          <p:cNvPicPr>
            <a:picLocks noChangeAspect="1" noChangeArrowheads="1" noCrop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14908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 -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зуміє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управляти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кораблем, коли на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штиль. Але той,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командувати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ним в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небезпечному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плаванні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зобов'язаний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знати,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вітрила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ставити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погожий день,  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в бурю. </a:t>
            </a:r>
          </a:p>
          <a:p>
            <a:pPr algn="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Б. Джонсон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ЧИ ЗНАЄМО МИ ТИХ КОГО НАВЧАЄМО? ДІТИ «МЕРЕЖЕВОГО РОЗУМУ»</a:t>
            </a:r>
            <a:endParaRPr lang="ru-RU" dirty="0"/>
          </a:p>
        </p:txBody>
      </p:sp>
      <p:pic>
        <p:nvPicPr>
          <p:cNvPr id="1027" name="Image68">
            <a:extLst>
              <a:ext uri="{FF2B5EF4-FFF2-40B4-BE49-F238E27FC236}">
                <a16:creationId xmlns:a16="http://schemas.microsoft.com/office/drawing/2014/main" id="{F9765C53-2665-44F5-AC52-4ABC7ADAE88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52" y="1579836"/>
            <a:ext cx="22349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7C8A32-3298-41B4-B66C-4117A7271A47}"/>
              </a:ext>
            </a:extLst>
          </p:cNvPr>
          <p:cNvSpPr/>
          <p:nvPr/>
        </p:nvSpPr>
        <p:spPr>
          <a:xfrm>
            <a:off x="25422" y="1198493"/>
            <a:ext cx="2530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кліпове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мислення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сприймання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інформації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малими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порціями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0B3242-E8E8-48FD-8842-5DF34EF8360F}"/>
              </a:ext>
            </a:extLst>
          </p:cNvPr>
          <p:cNvSpPr/>
          <p:nvPr/>
        </p:nvSpPr>
        <p:spPr>
          <a:xfrm>
            <a:off x="169256" y="2204700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гіперактивні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C987F34-9E02-4D45-B062-8A4FF70E4D57}"/>
              </a:ext>
            </a:extLst>
          </p:cNvPr>
          <p:cNvSpPr/>
          <p:nvPr/>
        </p:nvSpPr>
        <p:spPr>
          <a:xfrm>
            <a:off x="1197" y="2698818"/>
            <a:ext cx="20195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швидше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розпізнають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значення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контенту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EE01A1-68B6-4DAA-9489-77A350316D9E}"/>
              </a:ext>
            </a:extLst>
          </p:cNvPr>
          <p:cNvSpPr/>
          <p:nvPr/>
        </p:nvSpPr>
        <p:spPr>
          <a:xfrm>
            <a:off x="-46035" y="3680519"/>
            <a:ext cx="2201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мало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спілкуються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A95338-356E-483F-9D7B-843D34F9654C}"/>
              </a:ext>
            </a:extLst>
          </p:cNvPr>
          <p:cNvSpPr/>
          <p:nvPr/>
        </p:nvSpPr>
        <p:spPr>
          <a:xfrm>
            <a:off x="-25829" y="4049851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орієнтуються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швидкість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 не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глибину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розуміння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6FD5D8F-DFC3-4E7C-89DF-01C857E37D39}"/>
              </a:ext>
            </a:extLst>
          </p:cNvPr>
          <p:cNvSpPr/>
          <p:nvPr/>
        </p:nvSpPr>
        <p:spPr>
          <a:xfrm>
            <a:off x="3720698" y="1148949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мультирухливі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швидко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переключаються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з одного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на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інше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06ADFA-1585-437A-89D0-A6A41490458D}"/>
              </a:ext>
            </a:extLst>
          </p:cNvPr>
          <p:cNvSpPr/>
          <p:nvPr/>
        </p:nvSpPr>
        <p:spPr>
          <a:xfrm>
            <a:off x="4267797" y="2287722"/>
            <a:ext cx="1480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візуали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2438A36-8DE9-4C35-9039-3DF9097731C2}"/>
              </a:ext>
            </a:extLst>
          </p:cNvPr>
          <p:cNvSpPr/>
          <p:nvPr/>
        </p:nvSpPr>
        <p:spPr>
          <a:xfrm>
            <a:off x="4318050" y="2698818"/>
            <a:ext cx="1650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синдром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дефіциту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уваги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458B776-6FE8-4AF3-B83E-1536BCDD051F}"/>
              </a:ext>
            </a:extLst>
          </p:cNvPr>
          <p:cNvSpPr/>
          <p:nvPr/>
        </p:nvSpPr>
        <p:spPr>
          <a:xfrm>
            <a:off x="4304867" y="3403520"/>
            <a:ext cx="15402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легше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справляються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кількома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5770545-B0BC-4535-88D2-A6447FCE00BA}"/>
              </a:ext>
            </a:extLst>
          </p:cNvPr>
          <p:cNvSpPr/>
          <p:nvPr/>
        </p:nvSpPr>
        <p:spPr>
          <a:xfrm>
            <a:off x="1258424" y="4797855"/>
            <a:ext cx="392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люблять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концентруватися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9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298"/>
          <a:stretch/>
        </p:blipFill>
        <p:spPr>
          <a:xfrm>
            <a:off x="4937718" y="2170553"/>
            <a:ext cx="4086225" cy="27717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817" y="1196752"/>
            <a:ext cx="5783320" cy="39674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50" b="1" dirty="0">
                <a:solidFill>
                  <a:srgbClr val="7030A0"/>
                </a:solidFill>
              </a:rPr>
              <a:t>«Мозок має піддатливу часову</a:t>
            </a:r>
          </a:p>
          <a:p>
            <a:pPr marL="0" indent="0">
              <a:buNone/>
            </a:pPr>
            <a:r>
              <a:rPr lang="uk-UA" sz="2850" b="1" dirty="0">
                <a:solidFill>
                  <a:srgbClr val="7030A0"/>
                </a:solidFill>
              </a:rPr>
              <a:t> лінію із 10 хвилин» </a:t>
            </a:r>
          </a:p>
          <a:p>
            <a:pPr marL="0" indent="0">
              <a:buNone/>
            </a:pPr>
            <a:r>
              <a:rPr lang="en-US" sz="2850" b="1" dirty="0">
                <a:solidFill>
                  <a:srgbClr val="7030A0"/>
                </a:solidFill>
              </a:rPr>
              <a:t>		</a:t>
            </a:r>
            <a:r>
              <a:rPr lang="uk-UA" sz="2850" b="1" dirty="0">
                <a:solidFill>
                  <a:srgbClr val="7030A0"/>
                </a:solidFill>
              </a:rPr>
              <a:t>            Джон Медина</a:t>
            </a:r>
          </a:p>
          <a:p>
            <a:pPr marL="0" indent="0">
              <a:buNone/>
            </a:pPr>
            <a:endParaRPr lang="uk-UA" sz="2850" b="1" dirty="0"/>
          </a:p>
          <a:p>
            <a:pPr marL="0" indent="0">
              <a:buNone/>
            </a:pPr>
            <a:r>
              <a:rPr lang="uk-UA" sz="2850" b="1" dirty="0"/>
              <a:t>Мозок отримує більшість </a:t>
            </a:r>
          </a:p>
          <a:p>
            <a:pPr marL="0" indent="0">
              <a:buNone/>
            </a:pPr>
            <a:r>
              <a:rPr lang="uk-UA" sz="2850" b="1" dirty="0"/>
              <a:t>інформації через три різні </a:t>
            </a:r>
          </a:p>
          <a:p>
            <a:pPr marL="0" indent="0">
              <a:buNone/>
            </a:pPr>
            <a:r>
              <a:rPr lang="uk-UA" sz="2850" b="1" dirty="0"/>
              <a:t>канали сприйняття: </a:t>
            </a:r>
            <a:r>
              <a:rPr lang="uk-UA" sz="2850" b="1" dirty="0">
                <a:solidFill>
                  <a:schemeClr val="accent2">
                    <a:lumMod val="75000"/>
                  </a:schemeClr>
                </a:solidFill>
              </a:rPr>
              <a:t>візуальний, </a:t>
            </a:r>
          </a:p>
          <a:p>
            <a:pPr marL="0" indent="0">
              <a:buNone/>
            </a:pPr>
            <a:r>
              <a:rPr lang="en-US" sz="285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uk-UA" sz="2850" b="1" dirty="0" err="1">
                <a:solidFill>
                  <a:schemeClr val="accent2">
                    <a:lumMod val="75000"/>
                  </a:schemeClr>
                </a:solidFill>
              </a:rPr>
              <a:t>аудіальний</a:t>
            </a:r>
            <a:r>
              <a:rPr lang="uk-UA" sz="2850" b="1" dirty="0">
                <a:solidFill>
                  <a:schemeClr val="accent2">
                    <a:lumMod val="75000"/>
                  </a:schemeClr>
                </a:solidFill>
              </a:rPr>
              <a:t> та кінестетичний</a:t>
            </a:r>
          </a:p>
          <a:p>
            <a:endParaRPr lang="uk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8C077-024C-4816-B5A7-FD5EE846CC66}"/>
              </a:ext>
            </a:extLst>
          </p:cNvPr>
          <p:cNvSpPr/>
          <p:nvPr/>
        </p:nvSpPr>
        <p:spPr>
          <a:xfrm>
            <a:off x="0" y="-3577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Середнє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число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віку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=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середній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кількості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хвилин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протягом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яких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діти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можуть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утримувати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увагу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під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час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пояснення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вчителя</a:t>
            </a:r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 </a:t>
            </a:r>
          </a:p>
          <a:p>
            <a:r>
              <a:rPr lang="ru-RU" sz="2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                                                             Кен </a:t>
            </a:r>
            <a:r>
              <a:rPr lang="ru-RU" sz="24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Вессон</a:t>
            </a:r>
            <a:endParaRPr lang="ru-RU" sz="2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1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2203"/>
            <a:ext cx="55697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000" b="1" i="1" dirty="0">
                <a:solidFill>
                  <a:schemeClr val="accent6"/>
                </a:solidFill>
              </a:rPr>
              <a:t> </a:t>
            </a:r>
            <a:r>
              <a:rPr lang="uk-UA" sz="3000" b="1" i="1" dirty="0">
                <a:solidFill>
                  <a:schemeClr val="accent1">
                    <a:lumMod val="75000"/>
                  </a:schemeClr>
                </a:solidFill>
              </a:rPr>
              <a:t>ТИПИ СПРИЙНЯТТЯ ІНФОРМАЦІЇ</a:t>
            </a:r>
            <a:endParaRPr lang="uk-UA" sz="3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2" name="Picture 2" descr="visu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8" y="1823150"/>
            <a:ext cx="1893484" cy="14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audi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8" y="4047326"/>
            <a:ext cx="2275132" cy="142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рямоугольник 1"/>
          <p:cNvSpPr>
            <a:spLocks noChangeArrowheads="1"/>
          </p:cNvSpPr>
          <p:nvPr/>
        </p:nvSpPr>
        <p:spPr bwMode="auto">
          <a:xfrm>
            <a:off x="0" y="1087050"/>
            <a:ext cx="57307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100" b="1" i="1" dirty="0" err="1">
                <a:solidFill>
                  <a:srgbClr val="FF0000"/>
                </a:solidFill>
                <a:latin typeface="Helvetica Neue"/>
              </a:rPr>
              <a:t>Візуал</a:t>
            </a:r>
            <a:r>
              <a:rPr lang="ru-RU" altLang="uk-UA" sz="2100" b="1" i="1" dirty="0">
                <a:solidFill>
                  <a:srgbClr val="FF0000"/>
                </a:solidFill>
                <a:latin typeface="Helvetica Neue"/>
              </a:rPr>
              <a:t> 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-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людина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,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що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сприймає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більшу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частину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інформації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з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допомогою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зору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.</a:t>
            </a:r>
            <a:endParaRPr lang="uk-UA" altLang="uk-UA" sz="2100" b="1" i="1" dirty="0">
              <a:solidFill>
                <a:srgbClr val="002060"/>
              </a:solidFill>
            </a:endParaRPr>
          </a:p>
        </p:txBody>
      </p:sp>
      <p:sp>
        <p:nvSpPr>
          <p:cNvPr id="12295" name="Прямоугольник 3"/>
          <p:cNvSpPr>
            <a:spLocks noChangeArrowheads="1"/>
          </p:cNvSpPr>
          <p:nvPr/>
        </p:nvSpPr>
        <p:spPr bwMode="auto">
          <a:xfrm>
            <a:off x="312258" y="3289849"/>
            <a:ext cx="49685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100" b="1" i="1" dirty="0" err="1">
                <a:solidFill>
                  <a:srgbClr val="FF0000"/>
                </a:solidFill>
                <a:latin typeface="Helvetica Neue"/>
              </a:rPr>
              <a:t>Аудіал</a:t>
            </a:r>
            <a:r>
              <a:rPr lang="ru-RU" altLang="uk-UA" sz="2100" b="1" i="1" dirty="0">
                <a:solidFill>
                  <a:srgbClr val="FF0000"/>
                </a:solidFill>
                <a:latin typeface="Helvetica Neue"/>
              </a:rPr>
              <a:t> 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- той,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хто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одержує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основну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ru-RU" altLang="uk-UA" sz="2100" b="1" i="1" dirty="0" err="1">
                <a:solidFill>
                  <a:srgbClr val="002060"/>
                </a:solidFill>
                <a:latin typeface="Helvetica Neue"/>
              </a:rPr>
              <a:t>інформацію</a:t>
            </a:r>
            <a:r>
              <a:rPr lang="ru-RU" altLang="uk-UA" sz="2100" b="1" i="1" dirty="0">
                <a:solidFill>
                  <a:srgbClr val="002060"/>
                </a:solidFill>
                <a:latin typeface="Helvetica Neue"/>
              </a:rPr>
              <a:t> через слух.</a:t>
            </a:r>
            <a:endParaRPr lang="uk-UA" altLang="uk-UA" sz="21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14" y="1778765"/>
            <a:ext cx="2616161" cy="1472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9" y="4066139"/>
            <a:ext cx="2078982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8" descr="https://aspect.ua/sites/default/files/digi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96" y="3708001"/>
            <a:ext cx="2036610" cy="158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kinesthet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89562"/>
            <a:ext cx="1984028" cy="148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5106" y="-56638"/>
            <a:ext cx="55697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000" b="1" i="1" dirty="0">
                <a:solidFill>
                  <a:schemeClr val="accent6"/>
                </a:solidFill>
              </a:rPr>
              <a:t> </a:t>
            </a:r>
            <a:r>
              <a:rPr lang="uk-UA" sz="3000" b="1" i="1" dirty="0">
                <a:solidFill>
                  <a:schemeClr val="accent1">
                    <a:lumMod val="75000"/>
                  </a:schemeClr>
                </a:solidFill>
              </a:rPr>
              <a:t>ТИПИ СПРИЙНЯТТЯ ІНФОРМАЦІЇ</a:t>
            </a:r>
            <a:endParaRPr lang="uk-UA" sz="3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-51662" y="1132183"/>
            <a:ext cx="586814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100" b="1" i="1" dirty="0" err="1">
                <a:solidFill>
                  <a:srgbClr val="FF0000"/>
                </a:solidFill>
                <a:latin typeface="Helvetica Neue"/>
              </a:rPr>
              <a:t>Кінестетик</a:t>
            </a:r>
            <a:r>
              <a:rPr lang="uk-UA" altLang="uk-UA" sz="2100" b="1" i="1" dirty="0">
                <a:solidFill>
                  <a:srgbClr val="FF0000"/>
                </a:solidFill>
                <a:latin typeface="Helvetica Neue"/>
              </a:rPr>
              <a:t> -</a:t>
            </a:r>
            <a:r>
              <a:rPr lang="uk-UA" altLang="uk-UA" sz="2100" b="1" i="1" dirty="0">
                <a:solidFill>
                  <a:srgbClr val="002060"/>
                </a:solidFill>
                <a:latin typeface="Helvetica Neue"/>
              </a:rPr>
              <a:t> той, хто сприймає інформацію через інші відчуття (нюх, дотик…) і за допомогою рухів.</a:t>
            </a:r>
            <a:endParaRPr lang="uk-UA" altLang="uk-UA" sz="2100" b="1" i="1" dirty="0">
              <a:solidFill>
                <a:srgbClr val="002060"/>
              </a:solidFill>
            </a:endParaRPr>
          </a:p>
        </p:txBody>
      </p:sp>
      <p:sp>
        <p:nvSpPr>
          <p:cNvPr id="13319" name="Прямоугольник 3"/>
          <p:cNvSpPr>
            <a:spLocks noChangeArrowheads="1"/>
          </p:cNvSpPr>
          <p:nvPr/>
        </p:nvSpPr>
        <p:spPr bwMode="auto">
          <a:xfrm>
            <a:off x="8654" y="3708001"/>
            <a:ext cx="431004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000" b="1" i="1" dirty="0" err="1">
                <a:solidFill>
                  <a:srgbClr val="FF0000"/>
                </a:solidFill>
                <a:latin typeface="Helvetica Neue"/>
              </a:rPr>
              <a:t>Дискрет</a:t>
            </a:r>
            <a:r>
              <a:rPr lang="uk-UA" altLang="uk-UA" sz="2000" b="1" i="1" dirty="0">
                <a:solidFill>
                  <a:srgbClr val="FF0000"/>
                </a:solidFill>
                <a:latin typeface="Helvetica Neue"/>
              </a:rPr>
              <a:t> (</a:t>
            </a:r>
            <a:r>
              <a:rPr lang="uk-UA" altLang="uk-UA" sz="2000" b="1" i="1" dirty="0" err="1">
                <a:solidFill>
                  <a:srgbClr val="FF0000"/>
                </a:solidFill>
                <a:latin typeface="Helvetica Neue"/>
              </a:rPr>
              <a:t>дигітал</a:t>
            </a:r>
            <a:r>
              <a:rPr lang="uk-UA" altLang="uk-UA" sz="2000" b="1" i="1" dirty="0">
                <a:solidFill>
                  <a:srgbClr val="FF0000"/>
                </a:solidFill>
                <a:latin typeface="Helvetica Neue"/>
              </a:rPr>
              <a:t>, логік) </a:t>
            </a:r>
            <a:r>
              <a:rPr lang="uk-UA" altLang="uk-UA" sz="1800" b="1" i="1" dirty="0">
                <a:solidFill>
                  <a:srgbClr val="002060"/>
                </a:solidFill>
                <a:latin typeface="Helvetica Neue"/>
              </a:rPr>
              <a:t>- людина, у якої сприйняття інформації відбувається через логічне осмислення, з допомогою цифр, знаків, логічних доказів. </a:t>
            </a:r>
            <a:endParaRPr lang="uk-UA" altLang="uk-UA" sz="18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29" y="2177714"/>
            <a:ext cx="1703600" cy="14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F7AADF-14CA-4792-A2FD-72B1746A53AA}"/>
              </a:ext>
            </a:extLst>
          </p:cNvPr>
          <p:cNvSpPr/>
          <p:nvPr/>
        </p:nvSpPr>
        <p:spPr>
          <a:xfrm>
            <a:off x="107504" y="1210433"/>
            <a:ext cx="5760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 </a:t>
            </a:r>
            <a:r>
              <a:rPr lang="ru-RU" sz="2400" dirty="0" err="1"/>
              <a:t>Оптимальне</a:t>
            </a:r>
            <a:r>
              <a:rPr lang="ru-RU" sz="2400" dirty="0"/>
              <a:t> </a:t>
            </a:r>
            <a:r>
              <a:rPr lang="ru-RU" sz="2400" dirty="0" err="1"/>
              <a:t>співвідношення</a:t>
            </a:r>
            <a:r>
              <a:rPr lang="ru-RU" sz="2400" dirty="0"/>
              <a:t> </a:t>
            </a:r>
            <a:r>
              <a:rPr lang="ru-RU" sz="2400" dirty="0" err="1"/>
              <a:t>синхронних</a:t>
            </a:r>
            <a:r>
              <a:rPr lang="ru-RU" sz="2400" dirty="0"/>
              <a:t> та </a:t>
            </a:r>
            <a:r>
              <a:rPr lang="ru-RU" sz="2400" dirty="0" err="1"/>
              <a:t>асинхронних</a:t>
            </a:r>
            <a:r>
              <a:rPr lang="ru-RU" sz="2400" dirty="0"/>
              <a:t> </a:t>
            </a:r>
            <a:r>
              <a:rPr lang="ru-RU" sz="2400" dirty="0" err="1"/>
              <a:t>уроків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• Онлайн-</a:t>
            </a:r>
            <a:r>
              <a:rPr lang="ru-RU" sz="2400" dirty="0" err="1"/>
              <a:t>інструменти</a:t>
            </a:r>
            <a:r>
              <a:rPr lang="ru-RU" sz="2400" dirty="0"/>
              <a:t> для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 </a:t>
            </a:r>
            <a:r>
              <a:rPr lang="ru-RU" sz="2400" dirty="0" err="1"/>
              <a:t>учнівства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синхронного та асинхронного </a:t>
            </a:r>
            <a:r>
              <a:rPr lang="ru-RU" sz="2400" dirty="0" err="1"/>
              <a:t>уроків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• Як учителю </a:t>
            </a:r>
            <a:r>
              <a:rPr lang="ru-RU" sz="2400" dirty="0" err="1"/>
              <a:t>уникнути</a:t>
            </a:r>
            <a:r>
              <a:rPr lang="ru-RU" sz="2400" dirty="0"/>
              <a:t> </a:t>
            </a:r>
            <a:r>
              <a:rPr lang="ru-RU" sz="2400" dirty="0" err="1"/>
              <a:t>подвійної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дистанційного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322C1B-736B-4708-92E9-822A30EF0775}"/>
              </a:ext>
            </a:extLst>
          </p:cNvPr>
          <p:cNvSpPr/>
          <p:nvPr/>
        </p:nvSpPr>
        <p:spPr>
          <a:xfrm>
            <a:off x="0" y="-6669"/>
            <a:ext cx="9180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Особливості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</a:t>
            </a:r>
            <a:r>
              <a:rPr lang="ru-RU" sz="3200" b="1" dirty="0" err="1"/>
              <a:t>потрібно</a:t>
            </a:r>
            <a:r>
              <a:rPr lang="ru-RU" sz="3200" b="1" dirty="0"/>
              <a:t> </a:t>
            </a:r>
            <a:r>
              <a:rPr lang="ru-RU" sz="3200" b="1" dirty="0" err="1"/>
              <a:t>врахувати</a:t>
            </a:r>
            <a:r>
              <a:rPr lang="ru-RU" sz="3200" b="1" dirty="0"/>
              <a:t> перед </a:t>
            </a:r>
            <a:r>
              <a:rPr lang="ru-RU" sz="3200" b="1" dirty="0" err="1"/>
              <a:t>плануванням</a:t>
            </a:r>
            <a:r>
              <a:rPr lang="ru-RU" sz="3200" b="1" dirty="0"/>
              <a:t> онлайн-уроку</a:t>
            </a:r>
          </a:p>
        </p:txBody>
      </p:sp>
    </p:spTree>
    <p:extLst>
      <p:ext uri="{BB962C8B-B14F-4D97-AF65-F5344CB8AC3E}">
        <p14:creationId xmlns:p14="http://schemas.microsoft.com/office/powerpoint/2010/main" val="517922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2C060E-67EF-42BD-A444-E60C7D11E2D9}"/>
              </a:ext>
            </a:extLst>
          </p:cNvPr>
          <p:cNvSpPr/>
          <p:nvPr/>
        </p:nvSpPr>
        <p:spPr>
          <a:xfrm>
            <a:off x="251520" y="1412776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 Онлайн-</a:t>
            </a:r>
            <a:r>
              <a:rPr lang="ru-RU" sz="2400" dirty="0" err="1"/>
              <a:t>простір</a:t>
            </a:r>
            <a:endParaRPr lang="ru-RU" sz="2400" dirty="0"/>
          </a:p>
          <a:p>
            <a:r>
              <a:rPr lang="ru-RU" sz="2400" dirty="0"/>
              <a:t>• </a:t>
            </a:r>
            <a:r>
              <a:rPr lang="ru-RU" sz="2400" dirty="0" err="1"/>
              <a:t>Залежність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інтернету</a:t>
            </a:r>
            <a:r>
              <a:rPr lang="ru-RU" sz="2400" dirty="0"/>
              <a:t> та </a:t>
            </a:r>
            <a:r>
              <a:rPr lang="ru-RU" sz="2400" dirty="0" err="1"/>
              <a:t>гаджетів</a:t>
            </a:r>
            <a:endParaRPr lang="ru-RU" sz="2400" dirty="0"/>
          </a:p>
          <a:p>
            <a:r>
              <a:rPr lang="ru-RU" sz="2400" dirty="0"/>
              <a:t>• Учитель не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контролювати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на 100%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Вимкнені</a:t>
            </a:r>
            <a:r>
              <a:rPr lang="ru-RU" sz="2400" dirty="0"/>
              <a:t> </a:t>
            </a:r>
            <a:r>
              <a:rPr lang="ru-RU" sz="2400" dirty="0" err="1"/>
              <a:t>камери</a:t>
            </a:r>
            <a:endParaRPr lang="ru-RU" sz="2400" dirty="0"/>
          </a:p>
          <a:p>
            <a:r>
              <a:rPr lang="ru-RU" sz="2400" dirty="0"/>
              <a:t>• </a:t>
            </a:r>
            <a:r>
              <a:rPr lang="ru-RU" sz="2400" dirty="0" err="1"/>
              <a:t>Слабкий</a:t>
            </a:r>
            <a:r>
              <a:rPr lang="ru-RU" sz="2400" dirty="0"/>
              <a:t> </a:t>
            </a:r>
            <a:r>
              <a:rPr lang="ru-RU" sz="2400" dirty="0" err="1"/>
              <a:t>емоційний</a:t>
            </a:r>
            <a:r>
              <a:rPr lang="ru-RU" sz="2400" dirty="0"/>
              <a:t> контакт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Неможливість</a:t>
            </a:r>
            <a:r>
              <a:rPr lang="ru-RU" sz="2400" dirty="0"/>
              <a:t> </a:t>
            </a:r>
            <a:r>
              <a:rPr lang="ru-RU" sz="2400" dirty="0" err="1"/>
              <a:t>контролювати</a:t>
            </a:r>
            <a:r>
              <a:rPr lang="ru-RU" sz="2400" dirty="0"/>
              <a:t> </a:t>
            </a:r>
            <a:r>
              <a:rPr lang="ru-RU" sz="2400" dirty="0" err="1"/>
              <a:t>відвідування</a:t>
            </a:r>
            <a:endParaRPr lang="ru-RU" sz="2400" dirty="0"/>
          </a:p>
          <a:p>
            <a:r>
              <a:rPr lang="ru-RU" sz="2400" dirty="0"/>
              <a:t>• </a:t>
            </a:r>
            <a:r>
              <a:rPr lang="ru-RU" sz="2400" dirty="0" err="1"/>
              <a:t>Обмеження</a:t>
            </a:r>
            <a:r>
              <a:rPr lang="ru-RU" sz="2400" dirty="0"/>
              <a:t> часу в </a:t>
            </a:r>
            <a:r>
              <a:rPr lang="ru-RU" sz="2400" dirty="0" err="1"/>
              <a:t>онлайні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098C96-7A9E-4ADD-876E-A48DFC157EF6}"/>
              </a:ext>
            </a:extLst>
          </p:cNvPr>
          <p:cNvSpPr/>
          <p:nvPr/>
        </p:nvSpPr>
        <p:spPr>
          <a:xfrm>
            <a:off x="2771800" y="116632"/>
            <a:ext cx="5697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Онлайн-урок ( </a:t>
            </a:r>
            <a:r>
              <a:rPr lang="ru-RU" sz="3600" b="1" dirty="0" err="1">
                <a:solidFill>
                  <a:srgbClr val="7030A0"/>
                </a:solidFill>
              </a:rPr>
              <a:t>особливості</a:t>
            </a:r>
            <a:r>
              <a:rPr lang="ru-RU" sz="3600" b="1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4664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Що потрібно для о</a:t>
            </a:r>
            <a:r>
              <a:rPr lang="ru-RU" sz="3600" b="1" dirty="0" err="1">
                <a:solidFill>
                  <a:srgbClr val="7030A0"/>
                </a:solidFill>
              </a:rPr>
              <a:t>нлайн</a:t>
            </a:r>
            <a:r>
              <a:rPr lang="ru-RU" sz="3600" b="1" dirty="0">
                <a:solidFill>
                  <a:srgbClr val="7030A0"/>
                </a:solidFill>
              </a:rPr>
              <a:t>-уроку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D5C501-3AFE-4AB4-80BD-774A2AE325AF}"/>
              </a:ext>
            </a:extLst>
          </p:cNvPr>
          <p:cNvSpPr/>
          <p:nvPr/>
        </p:nvSpPr>
        <p:spPr>
          <a:xfrm>
            <a:off x="323528" y="141277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• </a:t>
            </a:r>
            <a:r>
              <a:rPr lang="ru-RU" sz="2800" dirty="0" err="1"/>
              <a:t>Розклад</a:t>
            </a:r>
            <a:endParaRPr lang="ru-RU" sz="2800" dirty="0"/>
          </a:p>
          <a:p>
            <a:r>
              <a:rPr lang="ru-RU" sz="2800" dirty="0"/>
              <a:t>• Контент уроку</a:t>
            </a:r>
          </a:p>
          <a:p>
            <a:r>
              <a:rPr lang="ru-RU" sz="2800" dirty="0"/>
              <a:t>• Структура уроку</a:t>
            </a:r>
          </a:p>
          <a:p>
            <a:r>
              <a:rPr lang="ru-RU" sz="2800" dirty="0"/>
              <a:t>• </a:t>
            </a:r>
            <a:r>
              <a:rPr lang="ru-RU" sz="2800" dirty="0" err="1"/>
              <a:t>Взаємодія</a:t>
            </a:r>
            <a:r>
              <a:rPr lang="ru-RU" sz="2800" dirty="0"/>
              <a:t> з </a:t>
            </a:r>
            <a:r>
              <a:rPr lang="ru-RU" sz="2800" dirty="0" err="1"/>
              <a:t>учнями</a:t>
            </a:r>
            <a:endParaRPr lang="ru-RU" sz="2800" dirty="0"/>
          </a:p>
          <a:p>
            <a:r>
              <a:rPr lang="ru-RU" sz="2800" dirty="0"/>
              <a:t>• </a:t>
            </a:r>
            <a:r>
              <a:rPr lang="ru-RU" sz="2800" dirty="0" err="1"/>
              <a:t>Завдання</a:t>
            </a:r>
            <a:endParaRPr lang="ru-RU" sz="2800" dirty="0"/>
          </a:p>
          <a:p>
            <a:r>
              <a:rPr lang="ru-RU" sz="2800" dirty="0"/>
              <a:t>• </a:t>
            </a:r>
            <a:r>
              <a:rPr lang="ru-RU" sz="2800" dirty="0" err="1"/>
              <a:t>Зворотний</a:t>
            </a:r>
            <a:r>
              <a:rPr lang="ru-RU" sz="2800" dirty="0"/>
              <a:t> </a:t>
            </a:r>
            <a:r>
              <a:rPr lang="ru-RU" sz="2800" dirty="0" err="1"/>
              <a:t>зв’язок</a:t>
            </a:r>
            <a:endParaRPr lang="ru-RU" sz="2800" dirty="0"/>
          </a:p>
          <a:p>
            <a:r>
              <a:rPr lang="ru-RU" sz="2800" dirty="0"/>
              <a:t>• </a:t>
            </a:r>
            <a:r>
              <a:rPr lang="ru-RU" sz="2800" dirty="0" err="1"/>
              <a:t>Оцінювання</a:t>
            </a:r>
            <a:endParaRPr lang="ru-RU" sz="2800" dirty="0"/>
          </a:p>
          <a:p>
            <a:r>
              <a:rPr lang="ru-RU" sz="2800" dirty="0"/>
              <a:t>•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319864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Організація</a:t>
            </a:r>
            <a:r>
              <a:rPr lang="ru-RU" sz="3600" b="1" dirty="0">
                <a:solidFill>
                  <a:srgbClr val="7030A0"/>
                </a:solidFill>
              </a:rPr>
              <a:t> асинхронного режиму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FA9217-D439-4113-86E3-E9F9E8FAAA1F}"/>
              </a:ext>
            </a:extLst>
          </p:cNvPr>
          <p:cNvSpPr/>
          <p:nvPr/>
        </p:nvSpPr>
        <p:spPr>
          <a:xfrm>
            <a:off x="323528" y="1556792"/>
            <a:ext cx="5122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Робота з </a:t>
            </a:r>
            <a:r>
              <a:rPr lang="ru-RU" sz="2400" dirty="0" err="1"/>
              <a:t>теоретичним</a:t>
            </a:r>
            <a:r>
              <a:rPr lang="ru-RU" sz="2400" dirty="0"/>
              <a:t> </a:t>
            </a:r>
            <a:r>
              <a:rPr lang="ru-RU" sz="2400" dirty="0" err="1"/>
              <a:t>матеріалом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Об’єднання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 в блоки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err="1"/>
              <a:t>Інтерактивні</a:t>
            </a:r>
            <a:r>
              <a:rPr lang="ru-RU" sz="2400" dirty="0"/>
              <a:t> </a:t>
            </a:r>
            <a:r>
              <a:rPr lang="ru-RU" sz="2400" dirty="0" err="1"/>
              <a:t>робочі</a:t>
            </a:r>
            <a:r>
              <a:rPr lang="ru-RU" sz="2400" dirty="0"/>
              <a:t> </a:t>
            </a:r>
            <a:r>
              <a:rPr lang="ru-RU" sz="2400" dirty="0" err="1"/>
              <a:t>аркуші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Спільні</a:t>
            </a:r>
            <a:r>
              <a:rPr lang="ru-RU" sz="2400" dirty="0"/>
              <a:t> </a:t>
            </a:r>
            <a:r>
              <a:rPr lang="ru-RU" sz="2400" dirty="0" err="1"/>
              <a:t>конспекти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Вправи-тренажери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Флеш-карти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Відеоматеріали</a:t>
            </a:r>
            <a:r>
              <a:rPr lang="ru-RU" sz="2400" dirty="0"/>
              <a:t>/</a:t>
            </a:r>
            <a:r>
              <a:rPr lang="ru-RU" sz="2400" dirty="0" err="1"/>
              <a:t>скрінкасти</a:t>
            </a:r>
            <a:r>
              <a:rPr lang="ru-RU" sz="2400" dirty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Зворотний</a:t>
            </a:r>
            <a:r>
              <a:rPr lang="ru-RU" sz="2400" dirty="0"/>
              <a:t> </a:t>
            </a:r>
            <a:r>
              <a:rPr lang="ru-RU" sz="2400" dirty="0" err="1"/>
              <a:t>зв’язок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3446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Ресурси</a:t>
            </a:r>
            <a:r>
              <a:rPr lang="ru-RU" sz="3600" b="1" dirty="0">
                <a:solidFill>
                  <a:srgbClr val="7030A0"/>
                </a:solidFill>
              </a:rPr>
              <a:t> для </a:t>
            </a:r>
            <a:r>
              <a:rPr lang="ru-RU" sz="3600" b="1" dirty="0" err="1">
                <a:solidFill>
                  <a:srgbClr val="7030A0"/>
                </a:solidFill>
              </a:rPr>
              <a:t>організації</a:t>
            </a:r>
            <a:r>
              <a:rPr lang="ru-RU" sz="3600" b="1" dirty="0">
                <a:solidFill>
                  <a:srgbClr val="7030A0"/>
                </a:solidFill>
              </a:rPr>
              <a:t> асинхронного режиму </a:t>
            </a:r>
            <a:r>
              <a:rPr lang="ru-RU" sz="3600" b="1" dirty="0" err="1">
                <a:solidFill>
                  <a:srgbClr val="7030A0"/>
                </a:solidFill>
              </a:rPr>
              <a:t>навчання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5D041-0D68-49B8-9955-36D07C69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58" y="1201623"/>
            <a:ext cx="1123810" cy="11238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352746-8EB6-4BCC-9DC7-AE6CA9F4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01623"/>
            <a:ext cx="1200000" cy="1190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D3D6A-A503-4F19-9B5E-4FBAB2FB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8" y="2515540"/>
            <a:ext cx="1561905" cy="1161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044B0F-C0B1-4F82-93E1-660FAE10D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798" y="1201623"/>
            <a:ext cx="1542857" cy="11238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39D79A-26C4-44A6-9BEE-4EB0D8A5F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840" y="1201623"/>
            <a:ext cx="1114286" cy="1114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F3D01A-1223-4D6E-BD25-3FFADBF89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555" y="2570946"/>
            <a:ext cx="1696270" cy="2589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01EB4E-D39C-45FD-A8A4-171F7F781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53" y="3800886"/>
            <a:ext cx="1428571" cy="14285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DCA55D-51D4-4E4C-9FAC-A085D4F25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268" y="2515540"/>
            <a:ext cx="1657143" cy="1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9B8E89-0E86-4125-8011-B0D07456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24744"/>
            <a:ext cx="5832648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1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Організація</a:t>
            </a:r>
            <a:r>
              <a:rPr lang="ru-RU" sz="3600" b="1" dirty="0">
                <a:solidFill>
                  <a:srgbClr val="7030A0"/>
                </a:solidFill>
              </a:rPr>
              <a:t> синхронного режиму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A34A23-103F-44A8-A365-0DD24CC4023C}"/>
              </a:ext>
            </a:extLst>
          </p:cNvPr>
          <p:cNvSpPr/>
          <p:nvPr/>
        </p:nvSpPr>
        <p:spPr>
          <a:xfrm>
            <a:off x="107504" y="1268760"/>
            <a:ext cx="5760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Правила </a:t>
            </a:r>
            <a:r>
              <a:rPr lang="ru-RU" sz="2400" dirty="0" err="1"/>
              <a:t>взаємодії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Цифрове</a:t>
            </a:r>
            <a:r>
              <a:rPr lang="ru-RU" sz="2400" dirty="0"/>
              <a:t> </a:t>
            </a:r>
            <a:r>
              <a:rPr lang="ru-RU" sz="2400" dirty="0" err="1"/>
              <a:t>терпіння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Емоційне</a:t>
            </a:r>
            <a:r>
              <a:rPr lang="ru-RU" sz="2400" dirty="0"/>
              <a:t> </a:t>
            </a:r>
            <a:r>
              <a:rPr lang="ru-RU" sz="2400" dirty="0" err="1"/>
              <a:t>налаштування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Введення</a:t>
            </a:r>
            <a:r>
              <a:rPr lang="ru-RU" sz="2400" dirty="0"/>
              <a:t> у </a:t>
            </a:r>
            <a:r>
              <a:rPr lang="ru-RU" sz="2400" dirty="0" err="1"/>
              <a:t>цифрове</a:t>
            </a:r>
            <a:r>
              <a:rPr lang="ru-RU" sz="2400" dirty="0"/>
              <a:t> </a:t>
            </a:r>
            <a:r>
              <a:rPr lang="ru-RU" sz="2400" dirty="0" err="1"/>
              <a:t>середовище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Візуалізація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Пояснення</a:t>
            </a:r>
            <a:r>
              <a:rPr lang="ru-RU" sz="2400" dirty="0"/>
              <a:t> </a:t>
            </a:r>
            <a:r>
              <a:rPr lang="ru-RU" sz="2400" dirty="0" err="1"/>
              <a:t>складних</a:t>
            </a:r>
            <a:r>
              <a:rPr lang="ru-RU" sz="2400" dirty="0"/>
              <a:t> </a:t>
            </a:r>
            <a:r>
              <a:rPr lang="ru-RU" sz="2400" dirty="0" err="1"/>
              <a:t>моментів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Інтерактивні</a:t>
            </a:r>
            <a:r>
              <a:rPr lang="ru-RU" sz="2400" dirty="0"/>
              <a:t> </a:t>
            </a:r>
            <a:r>
              <a:rPr lang="ru-RU" sz="2400" dirty="0" err="1"/>
              <a:t>вправи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Оцінювання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2761871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Ресурси</a:t>
            </a:r>
            <a:r>
              <a:rPr lang="ru-RU" sz="3600" b="1" dirty="0">
                <a:solidFill>
                  <a:srgbClr val="7030A0"/>
                </a:solidFill>
              </a:rPr>
              <a:t> для </a:t>
            </a:r>
            <a:r>
              <a:rPr lang="ru-RU" sz="3600" b="1" dirty="0" err="1">
                <a:solidFill>
                  <a:srgbClr val="7030A0"/>
                </a:solidFill>
              </a:rPr>
              <a:t>організації</a:t>
            </a:r>
            <a:r>
              <a:rPr lang="ru-RU" sz="3600" b="1" dirty="0">
                <a:solidFill>
                  <a:srgbClr val="7030A0"/>
                </a:solidFill>
              </a:rPr>
              <a:t> синхронного режиму </a:t>
            </a:r>
            <a:r>
              <a:rPr lang="ru-RU" sz="3600" b="1" dirty="0" err="1">
                <a:solidFill>
                  <a:srgbClr val="7030A0"/>
                </a:solidFill>
              </a:rPr>
              <a:t>навчання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821B7-B9C5-4777-936D-66826EA3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74" y="1187008"/>
            <a:ext cx="1865761" cy="10626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CF221F-3EF0-4E27-9D74-B441C08E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460"/>
            <a:ext cx="2119330" cy="1085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2CB97-5285-40A3-9FDB-AAB69A212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8" y="2332565"/>
            <a:ext cx="2807320" cy="12396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72A244-B199-48AB-9EC8-CF632D049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187008"/>
            <a:ext cx="1885714" cy="10857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1B90553-FEE8-4B46-966E-C798E847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6867" r="24832" b="71369"/>
          <a:stretch/>
        </p:blipFill>
        <p:spPr bwMode="auto">
          <a:xfrm>
            <a:off x="3131840" y="2306539"/>
            <a:ext cx="2749810" cy="12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BFB6B02-C984-4025-8699-3D7D76CA9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68582" r="81458" b="4064"/>
          <a:stretch/>
        </p:blipFill>
        <p:spPr bwMode="auto">
          <a:xfrm>
            <a:off x="36488" y="3664273"/>
            <a:ext cx="1865761" cy="160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7E15EA9-E314-4CAB-B160-F5F7F4BB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49" y="3580328"/>
            <a:ext cx="187166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1297;p45">
            <a:extLst>
              <a:ext uri="{FF2B5EF4-FFF2-40B4-BE49-F238E27FC236}">
                <a16:creationId xmlns:a16="http://schemas.microsoft.com/office/drawing/2014/main" id="{5DAFF8AB-89BE-484C-B6B3-93F3AD398C98}"/>
              </a:ext>
            </a:extLst>
          </p:cNvPr>
          <p:cNvSpPr/>
          <p:nvPr/>
        </p:nvSpPr>
        <p:spPr>
          <a:xfrm>
            <a:off x="2061164" y="3789040"/>
            <a:ext cx="1528200" cy="3339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Google Meet</a:t>
            </a:r>
          </a:p>
        </p:txBody>
      </p:sp>
      <p:pic>
        <p:nvPicPr>
          <p:cNvPr id="12" name="Рисунок 11" descr="http://classroom.google.com/">
            <a:hlinkClick r:id="rId9" tgtFrame="&quot;_blank&quot;"/>
            <a:extLst>
              <a:ext uri="{FF2B5EF4-FFF2-40B4-BE49-F238E27FC236}">
                <a16:creationId xmlns:a16="http://schemas.microsoft.com/office/drawing/2014/main" id="{A3197EF8-F2C9-4A0B-BFC9-E37D5531732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48" y="3796159"/>
            <a:ext cx="2062802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504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C409CA-C628-425B-AB6C-42F1668592E7}"/>
              </a:ext>
            </a:extLst>
          </p:cNvPr>
          <p:cNvSpPr/>
          <p:nvPr/>
        </p:nvSpPr>
        <p:spPr>
          <a:xfrm>
            <a:off x="107504" y="1268760"/>
            <a:ext cx="5760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умовах</a:t>
            </a:r>
            <a:r>
              <a:rPr lang="ru-RU" sz="2400" dirty="0"/>
              <a:t> </a:t>
            </a:r>
            <a:r>
              <a:rPr lang="ru-RU" sz="2400" dirty="0" err="1"/>
              <a:t>сьогодення</a:t>
            </a:r>
            <a:r>
              <a:rPr lang="ru-RU" sz="2400" dirty="0"/>
              <a:t> </a:t>
            </a:r>
            <a:r>
              <a:rPr lang="ru-RU" sz="2400" dirty="0" err="1"/>
              <a:t>вчителі</a:t>
            </a:r>
            <a:r>
              <a:rPr lang="ru-RU" sz="2400" dirty="0"/>
              <a:t> </a:t>
            </a:r>
            <a:r>
              <a:rPr lang="ru-RU" sz="2400" dirty="0" err="1"/>
              <a:t>змушені</a:t>
            </a:r>
            <a:r>
              <a:rPr lang="ru-RU" sz="2400" dirty="0"/>
              <a:t> </a:t>
            </a:r>
            <a:r>
              <a:rPr lang="ru-RU" sz="2400" dirty="0" err="1"/>
              <a:t>працювати</a:t>
            </a:r>
            <a:r>
              <a:rPr lang="ru-RU" sz="2400" dirty="0"/>
              <a:t> в </a:t>
            </a:r>
            <a:r>
              <a:rPr lang="ru-RU" sz="2400" dirty="0" err="1"/>
              <a:t>дистанційному</a:t>
            </a:r>
            <a:r>
              <a:rPr lang="ru-RU" sz="2400" dirty="0"/>
              <a:t> </a:t>
            </a:r>
            <a:r>
              <a:rPr lang="ru-RU" sz="2400" dirty="0" err="1"/>
              <a:t>форматі</a:t>
            </a:r>
            <a:r>
              <a:rPr lang="ru-RU" sz="2400" dirty="0"/>
              <a:t>. Але ми часто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робити</a:t>
            </a:r>
            <a:r>
              <a:rPr lang="ru-RU" sz="2400" dirty="0"/>
              <a:t> </a:t>
            </a:r>
            <a:r>
              <a:rPr lang="ru-RU" sz="2400" dirty="0" err="1"/>
              <a:t>стикаємось</a:t>
            </a:r>
            <a:r>
              <a:rPr lang="ru-RU" sz="2400" dirty="0"/>
              <a:t> з </a:t>
            </a:r>
            <a:r>
              <a:rPr lang="ru-RU" sz="2400" dirty="0" err="1"/>
              <a:t>різноманітними</a:t>
            </a:r>
            <a:r>
              <a:rPr lang="ru-RU" sz="2400" dirty="0"/>
              <a:t> </a:t>
            </a:r>
            <a:r>
              <a:rPr lang="ru-RU" sz="2400" dirty="0" err="1"/>
              <a:t>труднощами</a:t>
            </a:r>
            <a:r>
              <a:rPr lang="ru-RU" sz="2400" dirty="0"/>
              <a:t> –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онлайн-уроку до </a:t>
            </a:r>
            <a:r>
              <a:rPr lang="ru-RU" sz="2400" dirty="0" err="1"/>
              <a:t>відсутності</a:t>
            </a:r>
            <a:r>
              <a:rPr lang="ru-RU" sz="2400" dirty="0"/>
              <a:t> </a:t>
            </a:r>
            <a:r>
              <a:rPr lang="ru-RU" sz="2400" dirty="0" err="1"/>
              <a:t>зворотного</a:t>
            </a:r>
            <a:r>
              <a:rPr lang="ru-RU" sz="2400" dirty="0"/>
              <a:t> </a:t>
            </a:r>
            <a:r>
              <a:rPr lang="ru-RU" sz="2400" dirty="0" err="1"/>
              <a:t>зв’язку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. Як </a:t>
            </a:r>
            <a:r>
              <a:rPr lang="ru-RU" sz="2400" dirty="0" err="1"/>
              <a:t>тоді</a:t>
            </a:r>
            <a:r>
              <a:rPr lang="ru-RU" sz="2400" dirty="0"/>
              <a:t> нам </a:t>
            </a:r>
            <a:r>
              <a:rPr lang="ru-RU" sz="2400" dirty="0" err="1"/>
              <a:t>впоратися</a:t>
            </a:r>
            <a:r>
              <a:rPr lang="ru-RU" sz="2400" dirty="0"/>
              <a:t> з </a:t>
            </a:r>
            <a:r>
              <a:rPr lang="ru-RU" sz="2400" dirty="0" err="1"/>
              <a:t>важкими</a:t>
            </a:r>
            <a:r>
              <a:rPr lang="ru-RU" sz="2400" dirty="0"/>
              <a:t> </a:t>
            </a:r>
            <a:r>
              <a:rPr lang="ru-RU" sz="2400" dirty="0" err="1"/>
              <a:t>викликами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реалій</a:t>
            </a:r>
            <a:r>
              <a:rPr lang="ru-RU" sz="2400" dirty="0"/>
              <a:t>? </a:t>
            </a:r>
            <a:r>
              <a:rPr lang="ru-RU" sz="2400" dirty="0" err="1"/>
              <a:t>Європейський</a:t>
            </a:r>
            <a:r>
              <a:rPr lang="ru-RU" sz="2400" dirty="0"/>
              <a:t> </a:t>
            </a:r>
            <a:r>
              <a:rPr lang="ru-RU" sz="2400" dirty="0" err="1"/>
              <a:t>навчальний</a:t>
            </a:r>
            <a:r>
              <a:rPr lang="ru-RU" sz="2400" dirty="0"/>
              <a:t> фонд </a:t>
            </a:r>
            <a:r>
              <a:rPr lang="ru-RU" sz="2400" dirty="0" err="1"/>
              <a:t>опублікував</a:t>
            </a:r>
            <a:r>
              <a:rPr lang="ru-RU" sz="2400" dirty="0"/>
              <a:t> 10 </a:t>
            </a:r>
            <a:r>
              <a:rPr lang="ru-RU" sz="2400" dirty="0" err="1"/>
              <a:t>порад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дистанційного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для </a:t>
            </a:r>
            <a:r>
              <a:rPr lang="ru-RU" sz="2400" dirty="0" err="1"/>
              <a:t>вчителів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07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порад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щодо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дистанційного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навчання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для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вчителів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571230-E99B-4CDB-8F47-8F698348D70C}"/>
              </a:ext>
            </a:extLst>
          </p:cNvPr>
          <p:cNvSpPr/>
          <p:nvPr/>
        </p:nvSpPr>
        <p:spPr>
          <a:xfrm>
            <a:off x="33534" y="1133742"/>
            <a:ext cx="5906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Приймайте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етапи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розвитку</a:t>
            </a:r>
            <a:r>
              <a:rPr lang="ru-RU" dirty="0">
                <a:highlight>
                  <a:srgbClr val="FFFF00"/>
                </a:highlight>
              </a:rPr>
              <a:t> онлайн-</a:t>
            </a:r>
            <a:r>
              <a:rPr lang="ru-RU" dirty="0" err="1">
                <a:highlight>
                  <a:srgbClr val="FFFF00"/>
                </a:highlight>
              </a:rPr>
              <a:t>навчання</a:t>
            </a:r>
            <a:r>
              <a:rPr lang="ru-RU" dirty="0">
                <a:highlight>
                  <a:srgbClr val="FFFF00"/>
                </a:highlight>
              </a:rPr>
              <a:t>. </a:t>
            </a:r>
          </a:p>
          <a:p>
            <a:r>
              <a:rPr lang="ru-RU" dirty="0" err="1"/>
              <a:t>Обмін</a:t>
            </a:r>
            <a:r>
              <a:rPr lang="ru-RU" dirty="0"/>
              <a:t> </a:t>
            </a:r>
            <a:r>
              <a:rPr lang="ru-RU" dirty="0" err="1"/>
              <a:t>досвідом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колегами</a:t>
            </a:r>
            <a:r>
              <a:rPr lang="ru-RU" dirty="0"/>
              <a:t> </a:t>
            </a:r>
            <a:r>
              <a:rPr lang="ru-RU" dirty="0" err="1"/>
              <a:t>сприятиме</a:t>
            </a:r>
            <a:r>
              <a:rPr lang="ru-RU" dirty="0"/>
              <a:t> </a:t>
            </a:r>
            <a:r>
              <a:rPr lang="ru-RU" dirty="0" err="1"/>
              <a:t>покращенню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. Тому не </a:t>
            </a:r>
            <a:r>
              <a:rPr lang="ru-RU" dirty="0" err="1"/>
              <a:t>соромтеся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вчителями</a:t>
            </a:r>
            <a:r>
              <a:rPr lang="ru-RU" dirty="0"/>
              <a:t> про </a:t>
            </a:r>
            <a:r>
              <a:rPr lang="ru-RU" dirty="0" err="1"/>
              <a:t>організацію</a:t>
            </a:r>
            <a:r>
              <a:rPr lang="ru-RU" dirty="0"/>
              <a:t> </a:t>
            </a:r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. До того ж,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endParaRPr lang="ru-RU" dirty="0"/>
          </a:p>
          <a:p>
            <a:r>
              <a:rPr lang="ru-RU" dirty="0" err="1"/>
              <a:t>вдосконалювати</a:t>
            </a:r>
            <a:r>
              <a:rPr lang="ru-RU" dirty="0"/>
              <a:t> </a:t>
            </a:r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.</a:t>
            </a:r>
          </a:p>
          <a:p>
            <a:r>
              <a:rPr lang="ru-RU" dirty="0" err="1">
                <a:highlight>
                  <a:srgbClr val="FFFF00"/>
                </a:highlight>
              </a:rPr>
              <a:t>Слідкуйте</a:t>
            </a:r>
            <a:r>
              <a:rPr lang="ru-RU" dirty="0">
                <a:highlight>
                  <a:srgbClr val="FFFF00"/>
                </a:highlight>
              </a:rPr>
              <a:t> за результатами </a:t>
            </a:r>
            <a:r>
              <a:rPr lang="ru-RU" dirty="0" err="1">
                <a:highlight>
                  <a:srgbClr val="FFFF00"/>
                </a:highlight>
              </a:rPr>
              <a:t>навчання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учнів</a:t>
            </a:r>
            <a:r>
              <a:rPr lang="ru-RU" dirty="0">
                <a:highlight>
                  <a:srgbClr val="FFFF00"/>
                </a:highlight>
              </a:rPr>
              <a:t>.</a:t>
            </a:r>
          </a:p>
          <a:p>
            <a:r>
              <a:rPr lang="ru-RU" dirty="0" err="1"/>
              <a:t>Вчителям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слідкувати</a:t>
            </a:r>
            <a:r>
              <a:rPr lang="ru-RU" dirty="0"/>
              <a:t> за </a:t>
            </a:r>
            <a:r>
              <a:rPr lang="ru-RU" dirty="0" err="1"/>
              <a:t>навчанням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, </a:t>
            </a:r>
            <a:r>
              <a:rPr lang="ru-RU" dirty="0" err="1"/>
              <a:t>дивитися</a:t>
            </a:r>
            <a:r>
              <a:rPr lang="ru-RU" dirty="0"/>
              <a:t> на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онлайн-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ru-RU" dirty="0" err="1"/>
              <a:t>Окрім</a:t>
            </a:r>
            <a:r>
              <a:rPr lang="ru-RU" dirty="0"/>
              <a:t> того, не </a:t>
            </a:r>
            <a:r>
              <a:rPr lang="ru-RU" dirty="0" err="1"/>
              <a:t>намагайтеся</a:t>
            </a:r>
            <a:r>
              <a:rPr lang="ru-RU" dirty="0"/>
              <a:t>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для </a:t>
            </a:r>
            <a:r>
              <a:rPr lang="ru-RU" dirty="0" err="1"/>
              <a:t>учнів</a:t>
            </a:r>
            <a:r>
              <a:rPr lang="ru-RU" dirty="0"/>
              <a:t> –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, але з </a:t>
            </a:r>
            <a:r>
              <a:rPr lang="ru-RU" dirty="0" err="1"/>
              <a:t>користю</a:t>
            </a:r>
            <a:r>
              <a:rPr lang="ru-RU" dirty="0"/>
              <a:t>.</a:t>
            </a:r>
          </a:p>
          <a:p>
            <a:r>
              <a:rPr lang="ru-RU" dirty="0" err="1">
                <a:highlight>
                  <a:srgbClr val="FFFF00"/>
                </a:highlight>
              </a:rPr>
              <a:t>Використовуйте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різні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методи</a:t>
            </a:r>
            <a:r>
              <a:rPr lang="ru-RU" dirty="0">
                <a:highlight>
                  <a:srgbClr val="FFFF00"/>
                </a:highlight>
              </a:rPr>
              <a:t> та </a:t>
            </a:r>
            <a:r>
              <a:rPr lang="ru-RU" dirty="0" err="1">
                <a:highlight>
                  <a:srgbClr val="FFFF00"/>
                </a:highlight>
              </a:rPr>
              <a:t>прийоми</a:t>
            </a:r>
            <a:r>
              <a:rPr lang="ru-RU" dirty="0">
                <a:highlight>
                  <a:srgbClr val="FFFF00"/>
                </a:highlight>
              </a:rPr>
              <a:t>. </a:t>
            </a:r>
            <a:r>
              <a:rPr lang="ru-RU" dirty="0"/>
              <a:t>Для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кращого</a:t>
            </a:r>
            <a:r>
              <a:rPr lang="ru-RU" dirty="0"/>
              <a:t> результату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поєднувати</a:t>
            </a:r>
            <a:r>
              <a:rPr lang="ru-RU" dirty="0"/>
              <a:t> </a:t>
            </a:r>
            <a:r>
              <a:rPr lang="ru-RU" dirty="0" err="1"/>
              <a:t>стандартні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цифровими</a:t>
            </a:r>
            <a:r>
              <a:rPr lang="ru-RU" dirty="0"/>
              <a:t> </a:t>
            </a:r>
            <a:r>
              <a:rPr lang="ru-RU" dirty="0" err="1"/>
              <a:t>технологіями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надасть</a:t>
            </a:r>
            <a:r>
              <a:rPr lang="ru-RU" dirty="0"/>
              <a:t> вашим урокам </a:t>
            </a:r>
            <a:r>
              <a:rPr lang="ru-RU" dirty="0" err="1"/>
              <a:t>різноманітності</a:t>
            </a:r>
            <a:r>
              <a:rPr lang="ru-RU" dirty="0"/>
              <a:t>. Але тут </a:t>
            </a:r>
            <a:r>
              <a:rPr lang="ru-RU" dirty="0" err="1"/>
              <a:t>важливо</a:t>
            </a:r>
            <a:r>
              <a:rPr lang="ru-RU" dirty="0"/>
              <a:t> не </a:t>
            </a:r>
            <a:r>
              <a:rPr lang="ru-RU" dirty="0" err="1"/>
              <a:t>забувати</a:t>
            </a:r>
            <a:r>
              <a:rPr lang="ru-RU" dirty="0"/>
              <a:t> про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міри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072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порад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щодо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дистанційного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навчання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для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вчителів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9AF074-A281-44EA-8F2D-748E19D1E000}"/>
              </a:ext>
            </a:extLst>
          </p:cNvPr>
          <p:cNvSpPr/>
          <p:nvPr/>
        </p:nvSpPr>
        <p:spPr>
          <a:xfrm>
            <a:off x="0" y="1115616"/>
            <a:ext cx="59135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Плануйте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свій</a:t>
            </a:r>
            <a:r>
              <a:rPr lang="ru-RU" dirty="0">
                <a:highlight>
                  <a:srgbClr val="FFFF00"/>
                </a:highlight>
              </a:rPr>
              <a:t> час. </a:t>
            </a:r>
            <a:r>
              <a:rPr lang="ru-RU" dirty="0" err="1"/>
              <a:t>Вчителеві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планувати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час. </a:t>
            </a:r>
            <a:r>
              <a:rPr lang="ru-RU" dirty="0" err="1"/>
              <a:t>Заплануйте</a:t>
            </a:r>
            <a:r>
              <a:rPr lang="ru-RU" dirty="0"/>
              <a:t> для кожного уроку </a:t>
            </a:r>
            <a:r>
              <a:rPr lang="ru-RU" dirty="0" err="1"/>
              <a:t>виділяти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20 </a:t>
            </a:r>
            <a:r>
              <a:rPr lang="ru-RU" dirty="0" err="1"/>
              <a:t>хвилин</a:t>
            </a:r>
            <a:r>
              <a:rPr lang="ru-RU" dirty="0"/>
              <a:t> на </a:t>
            </a:r>
            <a:r>
              <a:rPr lang="ru-RU" dirty="0" err="1"/>
              <a:t>викладення</a:t>
            </a:r>
            <a:r>
              <a:rPr lang="ru-RU" dirty="0"/>
              <a:t> теоретичного </a:t>
            </a:r>
            <a:r>
              <a:rPr lang="ru-RU" dirty="0" err="1"/>
              <a:t>матеріалу</a:t>
            </a:r>
            <a:r>
              <a:rPr lang="ru-RU" dirty="0"/>
              <a:t>, а </a:t>
            </a:r>
            <a:r>
              <a:rPr lang="ru-RU" dirty="0" err="1"/>
              <a:t>решту</a:t>
            </a:r>
            <a:endParaRPr lang="ru-RU" dirty="0"/>
          </a:p>
          <a:p>
            <a:r>
              <a:rPr lang="ru-RU" dirty="0"/>
              <a:t>часу </a:t>
            </a:r>
            <a:r>
              <a:rPr lang="ru-RU" dirty="0" err="1"/>
              <a:t>віддайте</a:t>
            </a:r>
            <a:r>
              <a:rPr lang="ru-RU" dirty="0"/>
              <a:t> для практики та </a:t>
            </a:r>
            <a:r>
              <a:rPr lang="ru-RU" dirty="0" err="1"/>
              <a:t>закріплення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. І </a:t>
            </a:r>
            <a:r>
              <a:rPr lang="ru-RU" dirty="0" err="1"/>
              <a:t>найважливіше</a:t>
            </a:r>
            <a:r>
              <a:rPr lang="ru-RU" dirty="0"/>
              <a:t> при будь-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– </a:t>
            </a:r>
            <a:r>
              <a:rPr lang="ru-RU" dirty="0" err="1"/>
              <a:t>спілкування</a:t>
            </a:r>
            <a:r>
              <a:rPr lang="ru-RU" dirty="0"/>
              <a:t> з </a:t>
            </a:r>
            <a:r>
              <a:rPr lang="ru-RU" dirty="0" err="1"/>
              <a:t>учнями</a:t>
            </a:r>
            <a:r>
              <a:rPr lang="ru-RU" dirty="0"/>
              <a:t>.</a:t>
            </a:r>
          </a:p>
          <a:p>
            <a:r>
              <a:rPr lang="ru-RU" dirty="0" err="1">
                <a:highlight>
                  <a:srgbClr val="FFFF00"/>
                </a:highlight>
              </a:rPr>
              <a:t>Розподіляйте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великі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завдання</a:t>
            </a:r>
            <a:r>
              <a:rPr lang="ru-RU" dirty="0">
                <a:highlight>
                  <a:srgbClr val="FFFF00"/>
                </a:highlight>
              </a:rPr>
              <a:t>.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розділяти</a:t>
            </a:r>
            <a:r>
              <a:rPr lang="ru-RU" dirty="0"/>
              <a:t> на </a:t>
            </a:r>
            <a:r>
              <a:rPr lang="ru-RU" dirty="0" err="1"/>
              <a:t>етапи</a:t>
            </a:r>
            <a:r>
              <a:rPr lang="ru-RU" dirty="0"/>
              <a:t> з </a:t>
            </a:r>
            <a:r>
              <a:rPr lang="ru-RU" dirty="0" err="1"/>
              <a:t>чіткими</a:t>
            </a:r>
            <a:r>
              <a:rPr lang="ru-RU" dirty="0"/>
              <a:t> </a:t>
            </a:r>
            <a:r>
              <a:rPr lang="ru-RU" dirty="0" err="1"/>
              <a:t>часовими</a:t>
            </a:r>
            <a:r>
              <a:rPr lang="ru-RU" dirty="0"/>
              <a:t> рамками.</a:t>
            </a:r>
          </a:p>
          <a:p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 буде </a:t>
            </a:r>
            <a:r>
              <a:rPr lang="ru-RU" dirty="0" err="1"/>
              <a:t>легше</a:t>
            </a:r>
            <a:r>
              <a:rPr lang="ru-RU" dirty="0"/>
              <a:t> й </a:t>
            </a:r>
            <a:r>
              <a:rPr lang="ru-RU" dirty="0" err="1"/>
              <a:t>зрозуміліше</a:t>
            </a:r>
            <a:r>
              <a:rPr lang="ru-RU" dirty="0"/>
              <a:t> </a:t>
            </a:r>
            <a:r>
              <a:rPr lang="ru-RU" dirty="0" err="1"/>
              <a:t>опрацьовувати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.</a:t>
            </a:r>
          </a:p>
          <a:p>
            <a:r>
              <a:rPr lang="ru-RU" dirty="0">
                <a:highlight>
                  <a:srgbClr val="FFFF00"/>
                </a:highlight>
              </a:rPr>
              <a:t>Учитель </a:t>
            </a:r>
            <a:r>
              <a:rPr lang="ru-RU" dirty="0" err="1">
                <a:highlight>
                  <a:srgbClr val="FFFF00"/>
                </a:highlight>
              </a:rPr>
              <a:t>має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оцінювати</a:t>
            </a:r>
            <a:r>
              <a:rPr lang="ru-RU" dirty="0">
                <a:highlight>
                  <a:srgbClr val="FFFF00"/>
                </a:highlight>
              </a:rPr>
              <a:t> та </a:t>
            </a:r>
            <a:r>
              <a:rPr lang="ru-RU" dirty="0" err="1">
                <a:highlight>
                  <a:srgbClr val="FFFF00"/>
                </a:highlight>
              </a:rPr>
              <a:t>вдосконалювати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кожен</a:t>
            </a:r>
            <a:r>
              <a:rPr lang="ru-RU" dirty="0">
                <a:highlight>
                  <a:srgbClr val="FFFF00"/>
                </a:highlight>
              </a:rPr>
              <a:t> урок</a:t>
            </a:r>
          </a:p>
          <a:p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насолоджуватися</a:t>
            </a:r>
            <a:r>
              <a:rPr lang="ru-RU" dirty="0"/>
              <a:t> </a:t>
            </a:r>
            <a:r>
              <a:rPr lang="ru-RU" dirty="0" err="1"/>
              <a:t>досягнутим</a:t>
            </a:r>
            <a:r>
              <a:rPr lang="ru-RU" dirty="0"/>
              <a:t> </a:t>
            </a:r>
            <a:r>
              <a:rPr lang="ru-RU" dirty="0" err="1"/>
              <a:t>успіхом</a:t>
            </a:r>
            <a:r>
              <a:rPr lang="ru-RU" dirty="0"/>
              <a:t>. Будьте </a:t>
            </a:r>
            <a:r>
              <a:rPr lang="ru-RU" dirty="0" err="1"/>
              <a:t>взірцем</a:t>
            </a:r>
            <a:r>
              <a:rPr lang="ru-RU" dirty="0"/>
              <a:t> для </a:t>
            </a:r>
            <a:r>
              <a:rPr lang="ru-RU" dirty="0" err="1"/>
              <a:t>наслідування</a:t>
            </a:r>
            <a:r>
              <a:rPr lang="ru-RU" dirty="0"/>
              <a:t> та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. Не </a:t>
            </a:r>
            <a:r>
              <a:rPr lang="ru-RU" dirty="0" err="1"/>
              <a:t>порівнюйте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з </a:t>
            </a:r>
            <a:r>
              <a:rPr lang="ru-RU" dirty="0" err="1"/>
              <a:t>тими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прогнозували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в </a:t>
            </a:r>
            <a:r>
              <a:rPr lang="ru-RU" dirty="0" err="1"/>
              <a:t>класі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518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порад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щодо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дистанційного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навчання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для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вчителів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91A99C-DE40-4A0E-8851-1B52CA4C8975}"/>
              </a:ext>
            </a:extLst>
          </p:cNvPr>
          <p:cNvSpPr/>
          <p:nvPr/>
        </p:nvSpPr>
        <p:spPr>
          <a:xfrm>
            <a:off x="0" y="1127698"/>
            <a:ext cx="5868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Навчайтеся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вчитися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 err="1"/>
              <a:t>Показуйте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учням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готові</a:t>
            </a:r>
            <a:r>
              <a:rPr lang="ru-RU" dirty="0"/>
              <a:t> до </a:t>
            </a:r>
            <a:r>
              <a:rPr lang="ru-RU" dirty="0" err="1"/>
              <a:t>змін</a:t>
            </a:r>
            <a:r>
              <a:rPr lang="ru-RU" dirty="0"/>
              <a:t> і </a:t>
            </a:r>
            <a:r>
              <a:rPr lang="ru-RU" dirty="0" err="1"/>
              <a:t>вмієте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в </a:t>
            </a:r>
            <a:r>
              <a:rPr lang="ru-RU" dirty="0" err="1"/>
              <a:t>освітньому</a:t>
            </a:r>
            <a:r>
              <a:rPr lang="ru-RU" dirty="0"/>
              <a:t>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.</a:t>
            </a:r>
          </a:p>
          <a:p>
            <a:r>
              <a:rPr lang="ru-RU" dirty="0" err="1">
                <a:highlight>
                  <a:srgbClr val="FFFF00"/>
                </a:highlight>
              </a:rPr>
              <a:t>Довіряйте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керівництву</a:t>
            </a:r>
            <a:r>
              <a:rPr lang="ru-RU" dirty="0">
                <a:highlight>
                  <a:srgbClr val="FFFF00"/>
                </a:highlight>
              </a:rPr>
              <a:t> та </a:t>
            </a:r>
            <a:r>
              <a:rPr lang="ru-RU" dirty="0" err="1">
                <a:highlight>
                  <a:srgbClr val="FFFF00"/>
                </a:highlight>
              </a:rPr>
              <a:t>своїм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співробітникам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оцінені</a:t>
            </a:r>
            <a:r>
              <a:rPr lang="ru-RU" dirty="0"/>
              <a:t> так само, як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звичайних</a:t>
            </a:r>
            <a:r>
              <a:rPr lang="ru-RU" dirty="0"/>
              <a:t> </a:t>
            </a:r>
            <a:r>
              <a:rPr lang="ru-RU" dirty="0" err="1"/>
              <a:t>уроків</a:t>
            </a:r>
            <a:r>
              <a:rPr lang="ru-RU" dirty="0"/>
              <a:t>. </a:t>
            </a:r>
            <a:r>
              <a:rPr lang="ru-RU" dirty="0" err="1"/>
              <a:t>Тож</a:t>
            </a:r>
            <a:r>
              <a:rPr lang="ru-RU" dirty="0"/>
              <a:t>, </a:t>
            </a:r>
            <a:r>
              <a:rPr lang="ru-RU" dirty="0" err="1"/>
              <a:t>довіряйте</a:t>
            </a:r>
            <a:r>
              <a:rPr lang="ru-RU" dirty="0"/>
              <a:t> </a:t>
            </a:r>
            <a:r>
              <a:rPr lang="ru-RU" dirty="0" err="1"/>
              <a:t>колегам</a:t>
            </a:r>
            <a:r>
              <a:rPr lang="ru-RU" dirty="0"/>
              <a:t> і </a:t>
            </a:r>
            <a:r>
              <a:rPr lang="ru-RU" dirty="0" err="1"/>
              <a:t>керівництву</a:t>
            </a:r>
            <a:r>
              <a:rPr lang="ru-RU" dirty="0"/>
              <a:t> та </a:t>
            </a:r>
            <a:r>
              <a:rPr lang="ru-RU" dirty="0" err="1"/>
              <a:t>прислухайтеся</a:t>
            </a:r>
            <a:r>
              <a:rPr lang="ru-RU" dirty="0"/>
              <a:t> до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порад</a:t>
            </a:r>
            <a:r>
              <a:rPr lang="ru-RU" dirty="0"/>
              <a:t>.</a:t>
            </a:r>
          </a:p>
          <a:p>
            <a:r>
              <a:rPr lang="ru-RU" dirty="0" err="1">
                <a:highlight>
                  <a:srgbClr val="FFFF00"/>
                </a:highlight>
              </a:rPr>
              <a:t>Отримуйте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зворотній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зв’язок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від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колег</a:t>
            </a:r>
            <a:r>
              <a:rPr lang="ru-RU" dirty="0">
                <a:highlight>
                  <a:srgbClr val="FFFF00"/>
                </a:highlight>
              </a:rPr>
              <a:t> та </a:t>
            </a:r>
            <a:r>
              <a:rPr lang="ru-RU" dirty="0" err="1">
                <a:highlight>
                  <a:srgbClr val="FFFF00"/>
                </a:highlight>
              </a:rPr>
              <a:t>учнів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 err="1"/>
              <a:t>Експерти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відгуки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, </a:t>
            </a:r>
            <a:r>
              <a:rPr lang="ru-RU" dirty="0" err="1"/>
              <a:t>батьків</a:t>
            </a:r>
            <a:r>
              <a:rPr lang="ru-RU" dirty="0"/>
              <a:t> та </a:t>
            </a:r>
            <a:r>
              <a:rPr lang="ru-RU" dirty="0" err="1"/>
              <a:t>колег</a:t>
            </a:r>
            <a:r>
              <a:rPr lang="ru-RU" dirty="0"/>
              <a:t> </a:t>
            </a:r>
            <a:r>
              <a:rPr lang="ru-RU" dirty="0" err="1"/>
              <a:t>покращують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уроків</a:t>
            </a:r>
            <a:r>
              <a:rPr lang="ru-RU" dirty="0"/>
              <a:t> та </a:t>
            </a:r>
            <a:r>
              <a:rPr lang="ru-RU" dirty="0" err="1"/>
              <a:t>збільшують</a:t>
            </a:r>
            <a:r>
              <a:rPr lang="ru-RU" dirty="0"/>
              <a:t> </a:t>
            </a:r>
            <a:r>
              <a:rPr lang="ru-RU" dirty="0" err="1"/>
              <a:t>зацікавленість</a:t>
            </a:r>
            <a:r>
              <a:rPr lang="ru-RU" dirty="0"/>
              <a:t> до них.</a:t>
            </a:r>
          </a:p>
          <a:p>
            <a:r>
              <a:rPr lang="ru-RU" dirty="0" err="1">
                <a:highlight>
                  <a:srgbClr val="FFFF00"/>
                </a:highlight>
              </a:rPr>
              <a:t>Насолоджуйтеся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своєю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професією</a:t>
            </a:r>
            <a:endParaRPr lang="ru-RU" dirty="0">
              <a:highlight>
                <a:srgbClr val="FFFF00"/>
              </a:highlight>
            </a:endParaRPr>
          </a:p>
          <a:p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 </a:t>
            </a:r>
            <a:r>
              <a:rPr lang="ru-RU" dirty="0" err="1"/>
              <a:t>важлива</a:t>
            </a:r>
            <a:r>
              <a:rPr lang="ru-RU" dirty="0"/>
              <a:t> для </a:t>
            </a:r>
            <a:r>
              <a:rPr lang="ru-RU" dirty="0" err="1"/>
              <a:t>суспільства</a:t>
            </a:r>
            <a:r>
              <a:rPr lang="ru-RU" dirty="0"/>
              <a:t> та </a:t>
            </a:r>
            <a:r>
              <a:rPr lang="ru-RU" dirty="0" err="1"/>
              <a:t>країни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люди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та </a:t>
            </a:r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майбутнього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197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7E0C2F-83A6-4434-ACBE-33AF2CCA1186}"/>
              </a:ext>
            </a:extLst>
          </p:cNvPr>
          <p:cNvSpPr/>
          <p:nvPr/>
        </p:nvSpPr>
        <p:spPr>
          <a:xfrm>
            <a:off x="539552" y="1340768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ДИСТАНЦІЙНІ ПЛАТФОРМИ ДЛЯ НАВЧАННЯ, САМОРОЗВИТКУ ТА ОТРИМАННЯ ДОПОМОГИ Й ПЕРЕВІРЕНОЇ ІНФОРМАЦІЇ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FDE9A8-D866-4003-B4C6-AAB6DF596ED0}"/>
              </a:ext>
            </a:extLst>
          </p:cNvPr>
          <p:cNvSpPr/>
          <p:nvPr/>
        </p:nvSpPr>
        <p:spPr>
          <a:xfrm>
            <a:off x="517848" y="2924944"/>
            <a:ext cx="4918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https://mon.gov.ua/ua/news/distancijni-platformi-dlya-navchannya-samorozvitku-ta-otrimannya-dopomogi-j-perevirenoyi-informaciyi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9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404A4D-866D-4679-9C89-8F1A4A6AF027}"/>
              </a:ext>
            </a:extLst>
          </p:cNvPr>
          <p:cNvSpPr/>
          <p:nvPr/>
        </p:nvSpPr>
        <p:spPr>
          <a:xfrm>
            <a:off x="107504" y="1200329"/>
            <a:ext cx="57961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Казати</a:t>
            </a:r>
            <a:r>
              <a:rPr lang="ru-RU" sz="2000" dirty="0"/>
              <a:t>: “</a:t>
            </a:r>
            <a:r>
              <a:rPr lang="ru-RU" sz="2000" dirty="0" err="1"/>
              <a:t>Робимо</a:t>
            </a:r>
            <a:r>
              <a:rPr lang="ru-RU" sz="2000" dirty="0"/>
              <a:t> </a:t>
            </a:r>
            <a:r>
              <a:rPr lang="ru-RU" sz="2000" dirty="0" err="1"/>
              <a:t>вдих</a:t>
            </a:r>
            <a:r>
              <a:rPr lang="ru-RU" sz="2000" dirty="0"/>
              <a:t> і </a:t>
            </a:r>
            <a:r>
              <a:rPr lang="ru-RU" sz="2000" dirty="0" err="1"/>
              <a:t>видих</a:t>
            </a:r>
            <a:r>
              <a:rPr lang="ru-RU" sz="2000" dirty="0"/>
              <a:t>. </a:t>
            </a:r>
            <a:r>
              <a:rPr lang="ru-RU" sz="2000" dirty="0" err="1"/>
              <a:t>Чуємо</a:t>
            </a:r>
            <a:r>
              <a:rPr lang="ru-RU" sz="2000" dirty="0"/>
              <a:t> сирену. </a:t>
            </a:r>
            <a:r>
              <a:rPr lang="ru-RU" sz="2000" dirty="0" err="1"/>
              <a:t>Вимикаємо</a:t>
            </a:r>
            <a:r>
              <a:rPr lang="ru-RU" sz="2000" dirty="0"/>
              <a:t> </a:t>
            </a:r>
            <a:r>
              <a:rPr lang="ru-RU" sz="2000" dirty="0" err="1"/>
              <a:t>комп'ютер</a:t>
            </a:r>
            <a:r>
              <a:rPr lang="ru-RU" sz="2000" dirty="0"/>
              <a:t>. </a:t>
            </a:r>
            <a:r>
              <a:rPr lang="ru-RU" sz="2000" dirty="0" err="1"/>
              <a:t>Оскільки</a:t>
            </a:r>
            <a:r>
              <a:rPr lang="ru-RU" sz="2000" dirty="0"/>
              <a:t> ми з вами </a:t>
            </a:r>
            <a:r>
              <a:rPr lang="ru-RU" sz="2000" dirty="0" err="1"/>
              <a:t>опікуємося</a:t>
            </a:r>
            <a:r>
              <a:rPr lang="ru-RU" sz="2000" dirty="0"/>
              <a:t> </a:t>
            </a:r>
            <a:r>
              <a:rPr lang="ru-RU" sz="2000" dirty="0" err="1"/>
              <a:t>своєю</a:t>
            </a:r>
            <a:r>
              <a:rPr lang="ru-RU" sz="2000" dirty="0"/>
              <a:t> </a:t>
            </a:r>
            <a:r>
              <a:rPr lang="ru-RU" sz="2000" dirty="0" err="1"/>
              <a:t>безпекою</a:t>
            </a:r>
            <a:r>
              <a:rPr lang="ru-RU" sz="2000" dirty="0"/>
              <a:t>, то </a:t>
            </a:r>
            <a:r>
              <a:rPr lang="ru-RU" sz="2000" dirty="0" err="1"/>
              <a:t>йдемо</a:t>
            </a:r>
            <a:r>
              <a:rPr lang="ru-RU" sz="2000" dirty="0"/>
              <a:t> в </a:t>
            </a:r>
            <a:r>
              <a:rPr lang="ru-RU" sz="2000" dirty="0" err="1"/>
              <a:t>укриття</a:t>
            </a:r>
            <a:r>
              <a:rPr lang="ru-RU" sz="2000" dirty="0"/>
              <a:t>, а </a:t>
            </a:r>
            <a:r>
              <a:rPr lang="ru-RU" sz="2000" dirty="0" err="1"/>
              <a:t>потім</a:t>
            </a:r>
            <a:r>
              <a:rPr lang="ru-RU" sz="2000" dirty="0"/>
              <a:t> </a:t>
            </a:r>
            <a:r>
              <a:rPr lang="ru-RU" sz="2000" dirty="0" err="1"/>
              <a:t>повернемося</a:t>
            </a:r>
            <a:r>
              <a:rPr lang="ru-RU" sz="2000" dirty="0"/>
              <a:t> до уроку за </a:t>
            </a:r>
            <a:r>
              <a:rPr lang="ru-RU" sz="2000" dirty="0" err="1"/>
              <a:t>розкладом</a:t>
            </a:r>
            <a:r>
              <a:rPr lang="ru-RU" sz="2000" dirty="0"/>
              <a:t>”. </a:t>
            </a:r>
            <a:r>
              <a:rPr lang="ru-RU" sz="2000" dirty="0" err="1"/>
              <a:t>Важливо</a:t>
            </a:r>
            <a:r>
              <a:rPr lang="ru-RU" sz="2000" dirty="0"/>
              <a:t> </a:t>
            </a:r>
            <a:r>
              <a:rPr lang="ru-RU" sz="2000" dirty="0" err="1"/>
              <a:t>розуміти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діти</a:t>
            </a:r>
            <a:r>
              <a:rPr lang="ru-RU" sz="2000" dirty="0"/>
              <a:t> </a:t>
            </a:r>
            <a:r>
              <a:rPr lang="ru-RU" sz="2000" dirty="0" err="1"/>
              <a:t>реагують</a:t>
            </a:r>
            <a:r>
              <a:rPr lang="ru-RU" sz="2000" dirty="0"/>
              <a:t> на нашу </a:t>
            </a:r>
            <a:r>
              <a:rPr lang="ru-RU" sz="2000" dirty="0" err="1"/>
              <a:t>реакцію</a:t>
            </a:r>
            <a:r>
              <a:rPr lang="ru-RU" sz="2000" dirty="0"/>
              <a:t>.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дорослий</a:t>
            </a:r>
            <a:r>
              <a:rPr lang="ru-RU" sz="2000" dirty="0"/>
              <a:t> </a:t>
            </a:r>
            <a:r>
              <a:rPr lang="ru-RU" sz="2000" dirty="0" err="1"/>
              <a:t>спокійний</a:t>
            </a:r>
            <a:r>
              <a:rPr lang="ru-RU" sz="2000" dirty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обличчя</a:t>
            </a:r>
            <a:r>
              <a:rPr lang="ru-RU" sz="2000" dirty="0"/>
              <a:t> й поза </a:t>
            </a:r>
            <a:r>
              <a:rPr lang="ru-RU" sz="2000" dirty="0" err="1"/>
              <a:t>свідчать</a:t>
            </a:r>
            <a:r>
              <a:rPr lang="ru-RU" sz="2000" dirty="0"/>
              <a:t> про </a:t>
            </a:r>
            <a:r>
              <a:rPr lang="ru-RU" sz="2000" dirty="0" err="1"/>
              <a:t>спокій</a:t>
            </a:r>
            <a:r>
              <a:rPr lang="ru-RU" sz="2000" dirty="0"/>
              <a:t>, </a:t>
            </a:r>
            <a:r>
              <a:rPr lang="ru-RU" sz="2000" dirty="0" err="1"/>
              <a:t>отже</a:t>
            </a:r>
            <a:r>
              <a:rPr lang="ru-RU" sz="2000" dirty="0"/>
              <a:t>, </a:t>
            </a:r>
            <a:r>
              <a:rPr lang="ru-RU" sz="2000" dirty="0" err="1"/>
              <a:t>діти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сприйматимуть</a:t>
            </a:r>
            <a:r>
              <a:rPr lang="ru-RU" sz="2000" dirty="0"/>
              <a:t> як </a:t>
            </a:r>
            <a:r>
              <a:rPr lang="ru-RU" sz="2000" dirty="0" err="1"/>
              <a:t>стабільність</a:t>
            </a:r>
            <a:r>
              <a:rPr lang="ru-RU" sz="2000" dirty="0"/>
              <a:t>. </a:t>
            </a:r>
            <a:r>
              <a:rPr lang="ru-RU" sz="2000" dirty="0" err="1"/>
              <a:t>Дитина</a:t>
            </a:r>
            <a:r>
              <a:rPr lang="ru-RU" sz="2000" dirty="0"/>
              <a:t> </a:t>
            </a:r>
            <a:r>
              <a:rPr lang="ru-RU" sz="2000" dirty="0" err="1"/>
              <a:t>насамперед</a:t>
            </a:r>
            <a:r>
              <a:rPr lang="ru-RU" sz="2000" dirty="0"/>
              <a:t> </a:t>
            </a:r>
            <a:r>
              <a:rPr lang="ru-RU" sz="2000" dirty="0" err="1"/>
              <a:t>реагує</a:t>
            </a:r>
            <a:r>
              <a:rPr lang="ru-RU" sz="2000" dirty="0"/>
              <a:t> на </a:t>
            </a:r>
            <a:r>
              <a:rPr lang="ru-RU" sz="2000" dirty="0" err="1"/>
              <a:t>невербальні</a:t>
            </a:r>
            <a:r>
              <a:rPr lang="ru-RU" sz="2000" dirty="0"/>
              <a:t> </a:t>
            </a:r>
            <a:r>
              <a:rPr lang="ru-RU" sz="2000" dirty="0" err="1"/>
              <a:t>сигнали</a:t>
            </a:r>
            <a:r>
              <a:rPr lang="ru-RU" sz="2000" dirty="0"/>
              <a:t> – не на те, </a:t>
            </a:r>
            <a:r>
              <a:rPr lang="ru-RU" sz="2000" dirty="0" err="1"/>
              <a:t>що</a:t>
            </a:r>
            <a:r>
              <a:rPr lang="ru-RU" sz="2000" dirty="0"/>
              <a:t> ми говоримо, а на те, як ми говоримо. </a:t>
            </a:r>
            <a:r>
              <a:rPr lang="ru-RU" sz="2000" dirty="0" err="1"/>
              <a:t>Дитина</a:t>
            </a:r>
            <a:r>
              <a:rPr lang="ru-RU" sz="2000" dirty="0"/>
              <a:t> буде </a:t>
            </a:r>
            <a:r>
              <a:rPr lang="ru-RU" sz="2000" dirty="0" err="1"/>
              <a:t>реагувати</a:t>
            </a:r>
            <a:r>
              <a:rPr lang="ru-RU" sz="2000" dirty="0"/>
              <a:t> на </a:t>
            </a:r>
            <a:r>
              <a:rPr lang="ru-RU" sz="2000" dirty="0" err="1"/>
              <a:t>стійку</a:t>
            </a:r>
            <a:r>
              <a:rPr lang="ru-RU" sz="2000" dirty="0"/>
              <a:t> позу </a:t>
            </a:r>
            <a:r>
              <a:rPr lang="ru-RU" sz="2000" dirty="0" err="1"/>
              <a:t>дорослого</a:t>
            </a:r>
            <a:r>
              <a:rPr lang="ru-RU" sz="2000" dirty="0"/>
              <a:t>, </a:t>
            </a:r>
            <a:r>
              <a:rPr lang="ru-RU" sz="2000" dirty="0" err="1"/>
              <a:t>його</a:t>
            </a:r>
            <a:r>
              <a:rPr lang="ru-RU" sz="2000" dirty="0"/>
              <a:t> тембр голосу, </a:t>
            </a:r>
            <a:r>
              <a:rPr lang="ru-RU" sz="2000" dirty="0" err="1"/>
              <a:t>спокійне</a:t>
            </a:r>
            <a:r>
              <a:rPr lang="ru-RU" sz="2000" dirty="0"/>
              <a:t> </a:t>
            </a:r>
            <a:r>
              <a:rPr lang="ru-RU" sz="2000" dirty="0" err="1"/>
              <a:t>дихання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буде </a:t>
            </a:r>
            <a:r>
              <a:rPr lang="ru-RU" sz="2000" dirty="0" err="1"/>
              <a:t>надавати</a:t>
            </a:r>
            <a:r>
              <a:rPr lang="ru-RU" sz="2000" dirty="0"/>
              <a:t> </a:t>
            </a:r>
            <a:r>
              <a:rPr lang="ru-RU" sz="2000" dirty="0" err="1"/>
              <a:t>їй</a:t>
            </a:r>
            <a:r>
              <a:rPr lang="ru-RU" sz="2000" dirty="0"/>
              <a:t> </a:t>
            </a:r>
            <a:r>
              <a:rPr lang="ru-RU" sz="2000" dirty="0" err="1"/>
              <a:t>більше</a:t>
            </a:r>
            <a:r>
              <a:rPr lang="ru-RU" sz="2000" dirty="0"/>
              <a:t> спокою, </a:t>
            </a:r>
            <a:r>
              <a:rPr lang="ru-RU" sz="2000" dirty="0" err="1"/>
              <a:t>ніж</a:t>
            </a:r>
            <a:r>
              <a:rPr lang="ru-RU" sz="2000" dirty="0"/>
              <a:t> </a:t>
            </a:r>
            <a:r>
              <a:rPr lang="ru-RU" sz="2000" dirty="0" err="1"/>
              <a:t>усі</a:t>
            </a:r>
            <a:r>
              <a:rPr lang="ru-RU" sz="2000" dirty="0"/>
              <a:t> </a:t>
            </a:r>
            <a:r>
              <a:rPr lang="ru-RU" sz="2000" dirty="0" err="1"/>
              <a:t>розумні</a:t>
            </a:r>
            <a:r>
              <a:rPr lang="ru-RU" sz="2000" dirty="0"/>
              <a:t> слова.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74765C-E6BB-471E-96DD-7BF97EEF863E}"/>
              </a:ext>
            </a:extLst>
          </p:cNvPr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Що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робити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якщо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сирена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починається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під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час уроку?</a:t>
            </a:r>
          </a:p>
        </p:txBody>
      </p:sp>
    </p:spTree>
    <p:extLst>
      <p:ext uri="{BB962C8B-B14F-4D97-AF65-F5344CB8AC3E}">
        <p14:creationId xmlns:p14="http://schemas.microsoft.com/office/powerpoint/2010/main" val="4122484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69510E-EF14-415F-BA6B-D4A11DFAA013}"/>
              </a:ext>
            </a:extLst>
          </p:cNvPr>
          <p:cNvSpPr/>
          <p:nvPr/>
        </p:nvSpPr>
        <p:spPr>
          <a:xfrm>
            <a:off x="395536" y="29969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https://nus.org.ua/articles/yak-uchytelyam-rozpochaty-navchalnyj-protses-42-praktyky-ta-18-vidpovidej-na-zapytannya-vid-svitlany-rojz/</a:t>
            </a:r>
            <a:endParaRPr lang="uk-UA" dirty="0"/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8E1143-0837-4D4B-B878-18B78FD5244D}"/>
              </a:ext>
            </a:extLst>
          </p:cNvPr>
          <p:cNvSpPr/>
          <p:nvPr/>
        </p:nvSpPr>
        <p:spPr>
          <a:xfrm>
            <a:off x="179512" y="1281534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Як учителям </a:t>
            </a:r>
            <a:r>
              <a:rPr lang="ru-RU" sz="2000" b="1" dirty="0" err="1"/>
              <a:t>розпочати</a:t>
            </a:r>
            <a:r>
              <a:rPr lang="ru-RU" sz="2000" b="1" dirty="0"/>
              <a:t> та </a:t>
            </a:r>
            <a:r>
              <a:rPr lang="ru-RU" sz="2000" b="1" dirty="0" err="1"/>
              <a:t>проводити</a:t>
            </a:r>
            <a:r>
              <a:rPr lang="ru-RU" sz="2000" b="1" dirty="0"/>
              <a:t> </a:t>
            </a:r>
            <a:r>
              <a:rPr lang="ru-RU" sz="2000" b="1" dirty="0" err="1"/>
              <a:t>навчальний</a:t>
            </a:r>
            <a:r>
              <a:rPr lang="ru-RU" sz="2000" b="1" dirty="0"/>
              <a:t> </a:t>
            </a:r>
            <a:r>
              <a:rPr lang="ru-RU" sz="2000" b="1" dirty="0" err="1"/>
              <a:t>процес</a:t>
            </a:r>
            <a:r>
              <a:rPr lang="ru-RU" sz="2000" b="1" dirty="0"/>
              <a:t>. 42 практики та 18 </a:t>
            </a:r>
            <a:r>
              <a:rPr lang="ru-RU" sz="2000" b="1" dirty="0" err="1"/>
              <a:t>відповідей</a:t>
            </a:r>
            <a:r>
              <a:rPr lang="ru-RU" sz="2000" b="1" dirty="0"/>
              <a:t> на </a:t>
            </a:r>
            <a:r>
              <a:rPr lang="ru-RU" sz="2000" b="1" dirty="0" err="1"/>
              <a:t>запитання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психолога </a:t>
            </a:r>
            <a:r>
              <a:rPr lang="ru-RU" sz="2000" b="1" dirty="0" err="1"/>
              <a:t>Світлани</a:t>
            </a:r>
            <a:r>
              <a:rPr lang="ru-RU" sz="2000" b="1" dirty="0"/>
              <a:t> </a:t>
            </a:r>
            <a:r>
              <a:rPr lang="ru-RU" sz="2000" b="1" dirty="0" err="1"/>
              <a:t>Ройз</a:t>
            </a:r>
            <a:r>
              <a:rPr lang="ru-RU" sz="2000" b="1" dirty="0"/>
              <a:t>   на </a:t>
            </a:r>
            <a:r>
              <a:rPr lang="ru-RU" sz="2000" b="1" dirty="0" err="1"/>
              <a:t>сайті</a:t>
            </a:r>
            <a:r>
              <a:rPr lang="ru-RU" sz="2000" b="1" dirty="0"/>
              <a:t> НУШ</a:t>
            </a:r>
          </a:p>
        </p:txBody>
      </p:sp>
    </p:spTree>
    <p:extLst>
      <p:ext uri="{BB962C8B-B14F-4D97-AF65-F5344CB8AC3E}">
        <p14:creationId xmlns:p14="http://schemas.microsoft.com/office/powerpoint/2010/main" val="552862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48" y="1340768"/>
            <a:ext cx="59022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/>
            <a:r>
              <a:rPr lang="uk-UA" sz="2100" dirty="0">
                <a:solidFill>
                  <a:srgbClr val="1B1F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працюйте надто довго без перерви. Пам’ятайте: коли ви робите паузи, мислення продовжує паралельно працювати в розпорошеному режимі. Ідеальна комбінація: ваше навчання триває навіть тоді, коли ви розслабляєтеся. Деякі люди вважають, що ніколи не входять у розпорошений режим мислення, але це не так. Щоразу, коли ми розслабляємося й не думаємо ні про що конкретне, наш мозок входить у свій природний «фоновий» режим, який є однією із форм розпорошеного мислення. Це властиво всім. </a:t>
            </a: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400E16-FCC4-4D3D-B924-063F128D32D1}"/>
              </a:ext>
            </a:extLst>
          </p:cNvPr>
          <p:cNvSpPr/>
          <p:nvPr/>
        </p:nvSpPr>
        <p:spPr>
          <a:xfrm>
            <a:off x="1043608" y="188640"/>
            <a:ext cx="6824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37661"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ВАЖЛИВІСТЬ РОБИТИ ПАУЗИ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5F9239-CE2B-4C10-AF40-D4F00C54E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24744"/>
            <a:ext cx="5832648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31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79E7F2-E652-4A00-B318-F33F6FAABA50}"/>
              </a:ext>
            </a:extLst>
          </p:cNvPr>
          <p:cNvSpPr/>
          <p:nvPr/>
        </p:nvSpPr>
        <p:spPr>
          <a:xfrm>
            <a:off x="611560" y="12687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Правило </a:t>
            </a:r>
            <a:r>
              <a:rPr lang="ru-RU" sz="2000" b="1" dirty="0" err="1"/>
              <a:t>кисневої</a:t>
            </a:r>
            <a:r>
              <a:rPr lang="ru-RU" sz="2000" b="1" dirty="0"/>
              <a:t> маски для </a:t>
            </a:r>
            <a:r>
              <a:rPr lang="ru-RU" sz="2000" b="1" dirty="0" err="1"/>
              <a:t>педагогів</a:t>
            </a:r>
            <a:r>
              <a:rPr lang="ru-RU" sz="2000" b="1" dirty="0"/>
              <a:t>: </a:t>
            </a:r>
            <a:r>
              <a:rPr lang="ru-RU" sz="2000" b="1" dirty="0" err="1"/>
              <a:t>практичні</a:t>
            </a:r>
            <a:r>
              <a:rPr lang="ru-RU" sz="2000" b="1" dirty="0"/>
              <a:t> </a:t>
            </a:r>
            <a:r>
              <a:rPr lang="ru-RU" sz="2000" b="1" dirty="0" err="1"/>
              <a:t>вправи</a:t>
            </a:r>
            <a:r>
              <a:rPr lang="ru-RU" sz="2000" b="1" dirty="0"/>
              <a:t> для </a:t>
            </a:r>
            <a:r>
              <a:rPr lang="ru-RU" sz="2000" b="1" dirty="0" err="1"/>
              <a:t>відновлення</a:t>
            </a:r>
            <a:r>
              <a:rPr lang="ru-RU" sz="2000" b="1" dirty="0"/>
              <a:t> в </a:t>
            </a:r>
            <a:r>
              <a:rPr lang="ru-RU" sz="2000" b="1" dirty="0" err="1"/>
              <a:t>травматичних</a:t>
            </a:r>
            <a:r>
              <a:rPr lang="ru-RU" sz="2000" b="1" dirty="0"/>
              <a:t> </a:t>
            </a:r>
            <a:r>
              <a:rPr lang="ru-RU" sz="2000" b="1" dirty="0" err="1"/>
              <a:t>обставинах</a:t>
            </a:r>
            <a:endParaRPr lang="ru-RU" sz="20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77DD6E-F32F-4445-A435-7DA28222995B}"/>
              </a:ext>
            </a:extLst>
          </p:cNvPr>
          <p:cNvSpPr/>
          <p:nvPr/>
        </p:nvSpPr>
        <p:spPr>
          <a:xfrm>
            <a:off x="539552" y="28529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hlinkClick r:id="rId2"/>
              </a:rPr>
              <a:t>https://nus.org.ua/articles/pravylo-kysnevoyi-masky-dlya-pedagogiv-praktychni-vpravy-dlya-vidnovlennya-v-travmatychnyh-obstavynah/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812800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1A7CE-A5AE-48B3-893F-B83E55C57325}"/>
              </a:ext>
            </a:extLst>
          </p:cNvPr>
          <p:cNvSpPr/>
          <p:nvPr/>
        </p:nvSpPr>
        <p:spPr>
          <a:xfrm>
            <a:off x="107504" y="1268760"/>
            <a:ext cx="5436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Керуй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своїми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очікуваннями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Проактивно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керуй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своїм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стресом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Знай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свої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тригери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Відділяй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роботу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від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побуту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Спілкуйся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з собою та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іншими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Підтримуй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зв'язки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Керуй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тим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чим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можеш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228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77DD6E-F32F-4445-A435-7DA28222995B}"/>
              </a:ext>
            </a:extLst>
          </p:cNvPr>
          <p:cNvSpPr/>
          <p:nvPr/>
        </p:nvSpPr>
        <p:spPr>
          <a:xfrm>
            <a:off x="323528" y="2628829"/>
            <a:ext cx="51125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4800" b="1" dirty="0">
                <a:ln/>
                <a:solidFill>
                  <a:schemeClr val="accent3"/>
                </a:solidFill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378520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DC96D-6321-4DC6-B485-56FC90147B0C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Використані джерела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BF33453E-B6A2-4302-B947-E281E37F3AB1}"/>
              </a:ext>
            </a:extLst>
          </p:cNvPr>
          <p:cNvSpPr txBox="1">
            <a:spLocks/>
          </p:cNvSpPr>
          <p:nvPr/>
        </p:nvSpPr>
        <p:spPr>
          <a:xfrm>
            <a:off x="0" y="1132625"/>
            <a:ext cx="5832648" cy="52565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Вішнікіна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Л. 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Компетентнісне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географії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основній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монографія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/Л. 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Вішнікіна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– Полтава : ТОВ «АСМІ», 2017. – 407 с.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Топузов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О. М.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Педагогічні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як основа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географії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/О. М.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Топузов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Л. 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Вішнікіна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альманах: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Збірник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праць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В. В. Кузьменко (голова)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– Херсон: РІПО, 2011.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Випуск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10. – С. 52–57. 5.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Самойленко В. М.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тестів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географії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/В. М. Самойленко, Л. 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Вішнікіна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Педагогіка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Збірник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праць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Випуск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32.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Кривий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Ріг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– 2011. – С. 15–29. 8.</a:t>
            </a:r>
          </a:p>
          <a:p>
            <a:pPr>
              <a:buFont typeface="Arial" panose="020B0604020202020204" pitchFamily="34" charset="0"/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Гільберг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Т. Г.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компетентнісного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уроках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географії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Журнал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Географія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економіки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 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- №4, 2009.</a:t>
            </a:r>
          </a:p>
          <a:p>
            <a:pPr>
              <a:buFont typeface="Arial" panose="020B0604020202020204" pitchFamily="34" charset="0"/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Пометун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О.І.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Теорія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і практика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послідовної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компетентнісного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досвіді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зарубіжних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сучасній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освіті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світовий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українські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перспективи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Бібліотека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політики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ред. О.В.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Овчарук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К.: "К.І.С.", 2004. – С. 16-25.</a:t>
            </a:r>
          </a:p>
          <a:p>
            <a:pPr>
              <a:buFont typeface="Arial" panose="020B0604020202020204" pitchFamily="34" charset="0"/>
              <a:buNone/>
            </a:pP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Концепція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https://mon.gov.ua/ua/tag/nova-ukrainska-shkola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7. Мережа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anose="020B0604020202020204" pitchFamily="34" charset="0"/>
              <a:buNone/>
            </a:pPr>
            <a:br>
              <a:rPr lang="uk-UA" sz="1800" dirty="0">
                <a:latin typeface="Times New Roman" pitchFamily="18" charset="0"/>
                <a:cs typeface="Times New Roman" pitchFamily="18" charset="0"/>
              </a:rPr>
            </a:b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958" y="-27384"/>
            <a:ext cx="9159958" cy="504056"/>
          </a:xfrm>
        </p:spPr>
        <p:txBody>
          <a:bodyPr>
            <a:normAutofit fontScale="90000"/>
          </a:bodyPr>
          <a:lstStyle/>
          <a:p>
            <a:r>
              <a:rPr lang="uk-UA" sz="2800" b="1" i="1" dirty="0"/>
              <a:t>НОРМАТИВНО-ПРАВОВІ ОСНОВИ СУЧАСНОГО УРОКУ</a:t>
            </a:r>
            <a:endParaRPr lang="ru-RU" sz="2800" b="1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A836C0-09B2-4ECC-9E2D-1CC2C02DBDE0}"/>
              </a:ext>
            </a:extLst>
          </p:cNvPr>
          <p:cNvSpPr/>
          <p:nvPr/>
        </p:nvSpPr>
        <p:spPr>
          <a:xfrm>
            <a:off x="-44829" y="404628"/>
            <a:ext cx="9119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педагог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обізнаним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в межах </a:t>
            </a:r>
            <a:r>
              <a:rPr lang="ru-RU" dirty="0" err="1"/>
              <a:t>свого</a:t>
            </a:r>
            <a:r>
              <a:rPr lang="ru-RU" dirty="0"/>
              <a:t> предмета, а й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знати: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DAFB49-01F2-4E59-8299-8290A7D31D3B}"/>
              </a:ext>
            </a:extLst>
          </p:cNvPr>
          <p:cNvSpPr/>
          <p:nvPr/>
        </p:nvSpPr>
        <p:spPr>
          <a:xfrm>
            <a:off x="-44829" y="1131115"/>
            <a:ext cx="6084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sz="2000" dirty="0"/>
              <a:t>. </a:t>
            </a:r>
            <a:r>
              <a:rPr lang="ru-RU" sz="2000" b="1" dirty="0" err="1"/>
              <a:t>Національна</a:t>
            </a:r>
            <a:r>
              <a:rPr lang="ru-RU" sz="2000" b="1" dirty="0"/>
              <a:t> </a:t>
            </a:r>
            <a:r>
              <a:rPr lang="ru-RU" sz="2000" b="1" dirty="0" err="1"/>
              <a:t>стратегія</a:t>
            </a:r>
            <a:r>
              <a:rPr lang="ru-RU" sz="2000" b="1" dirty="0"/>
              <a:t> </a:t>
            </a:r>
            <a:r>
              <a:rPr lang="ru-RU" sz="2000" b="1" dirty="0" err="1"/>
              <a:t>розвитку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ru-RU" sz="2000" b="1" dirty="0"/>
              <a:t> в </a:t>
            </a:r>
            <a:r>
              <a:rPr lang="ru-RU" sz="2000" b="1" dirty="0" err="1"/>
              <a:t>Україні</a:t>
            </a:r>
            <a:r>
              <a:rPr lang="ru-RU" sz="2000" b="1" dirty="0"/>
              <a:t> на 2012–2021 роки</a:t>
            </a:r>
            <a:r>
              <a:rPr lang="ru-RU" sz="2000" dirty="0"/>
              <a:t>: </a:t>
            </a:r>
            <a:r>
              <a:rPr lang="ru-RU" sz="2000" dirty="0" err="1"/>
              <a:t>доступність</a:t>
            </a:r>
            <a:r>
              <a:rPr lang="ru-RU" sz="2000" dirty="0"/>
              <a:t> </a:t>
            </a:r>
            <a:r>
              <a:rPr lang="ru-RU" sz="2000" dirty="0" err="1"/>
              <a:t>якісної</a:t>
            </a:r>
            <a:r>
              <a:rPr lang="ru-RU" sz="2000" dirty="0"/>
              <a:t>, </a:t>
            </a:r>
            <a:r>
              <a:rPr lang="ru-RU" sz="2000" dirty="0" err="1"/>
              <a:t>конкурентоспроможної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для </a:t>
            </a:r>
            <a:r>
              <a:rPr lang="ru-RU" sz="2000" dirty="0" err="1"/>
              <a:t>громадян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;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особистісного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 </a:t>
            </a:r>
            <a:r>
              <a:rPr lang="ru-RU" sz="2000" dirty="0" err="1"/>
              <a:t>згідно</a:t>
            </a:r>
            <a:r>
              <a:rPr lang="ru-RU" sz="2000" dirty="0"/>
              <a:t> з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індивідуальними</a:t>
            </a:r>
            <a:r>
              <a:rPr lang="ru-RU" sz="2000" dirty="0"/>
              <a:t> задатками, </a:t>
            </a:r>
            <a:r>
              <a:rPr lang="ru-RU" sz="2000" dirty="0" err="1"/>
              <a:t>здібностями</a:t>
            </a:r>
            <a:r>
              <a:rPr lang="ru-RU" sz="2000" dirty="0"/>
              <a:t>, потребами на </a:t>
            </a:r>
            <a:r>
              <a:rPr lang="ru-RU" sz="2000" dirty="0" err="1"/>
              <a:t>основі</a:t>
            </a:r>
            <a:r>
              <a:rPr lang="ru-RU" sz="2000" dirty="0"/>
              <a:t> </a:t>
            </a:r>
            <a:r>
              <a:rPr lang="ru-RU" sz="2000" dirty="0" err="1"/>
              <a:t>навчання</a:t>
            </a:r>
            <a:r>
              <a:rPr lang="ru-RU" sz="2000" dirty="0"/>
              <a:t> </a:t>
            </a:r>
            <a:r>
              <a:rPr lang="ru-RU" sz="2000" dirty="0" err="1"/>
              <a:t>упродовж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.</a:t>
            </a:r>
          </a:p>
          <a:p>
            <a:r>
              <a:rPr lang="ru-RU" sz="2000" dirty="0"/>
              <a:t>2. </a:t>
            </a:r>
            <a:r>
              <a:rPr lang="ru-RU" sz="2000" b="1" dirty="0" err="1"/>
              <a:t>Державний</a:t>
            </a:r>
            <a:r>
              <a:rPr lang="ru-RU" sz="2000" b="1" dirty="0"/>
              <a:t> стандарт </a:t>
            </a:r>
            <a:r>
              <a:rPr lang="ru-RU" sz="2000" b="1" dirty="0" err="1"/>
              <a:t>базової</a:t>
            </a:r>
            <a:r>
              <a:rPr lang="ru-RU" sz="2000" b="1" dirty="0"/>
              <a:t> і </a:t>
            </a:r>
            <a:r>
              <a:rPr lang="ru-RU" sz="2000" b="1" dirty="0" err="1"/>
              <a:t>повної</a:t>
            </a:r>
            <a:r>
              <a:rPr lang="ru-RU" sz="2000" b="1" dirty="0"/>
              <a:t> </a:t>
            </a:r>
            <a:r>
              <a:rPr lang="ru-RU" sz="2000" b="1" dirty="0" err="1"/>
              <a:t>загальної</a:t>
            </a:r>
            <a:r>
              <a:rPr lang="ru-RU" sz="2000" b="1" dirty="0"/>
              <a:t> </a:t>
            </a:r>
            <a:r>
              <a:rPr lang="ru-RU" sz="2000" b="1" dirty="0" err="1"/>
              <a:t>середньої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ru-RU" sz="2000" b="1" dirty="0"/>
              <a:t> (2011</a:t>
            </a:r>
            <a:r>
              <a:rPr lang="ru-RU" sz="2000" dirty="0"/>
              <a:t>): </a:t>
            </a:r>
            <a:r>
              <a:rPr lang="ru-RU" sz="2000" dirty="0" err="1"/>
              <a:t>ґрунтується</a:t>
            </a:r>
            <a:r>
              <a:rPr lang="ru-RU" sz="2000" dirty="0"/>
              <a:t> на засадах </a:t>
            </a:r>
            <a:r>
              <a:rPr lang="ru-RU" sz="2000" dirty="0" err="1"/>
              <a:t>особистісно</a:t>
            </a:r>
            <a:r>
              <a:rPr lang="ru-RU" sz="2000" dirty="0"/>
              <a:t> </a:t>
            </a:r>
            <a:r>
              <a:rPr lang="ru-RU" sz="2000" dirty="0" err="1"/>
              <a:t>зорієнтованого</a:t>
            </a:r>
            <a:r>
              <a:rPr lang="ru-RU" sz="2000" dirty="0"/>
              <a:t>, </a:t>
            </a:r>
            <a:r>
              <a:rPr lang="ru-RU" sz="2000" dirty="0" err="1"/>
              <a:t>компетентнісного</a:t>
            </a:r>
            <a:r>
              <a:rPr lang="ru-RU" sz="2000" dirty="0"/>
              <a:t> і </a:t>
            </a:r>
            <a:r>
              <a:rPr lang="ru-RU" sz="2000" dirty="0" err="1"/>
              <a:t>діяльнісного</a:t>
            </a:r>
            <a:r>
              <a:rPr lang="ru-RU" sz="2000" dirty="0"/>
              <a:t> </a:t>
            </a:r>
            <a:r>
              <a:rPr lang="ru-RU" sz="2000" dirty="0" err="1"/>
              <a:t>підходів</a:t>
            </a:r>
            <a:r>
              <a:rPr lang="ru-RU" sz="2000" dirty="0"/>
              <a:t>.</a:t>
            </a:r>
          </a:p>
          <a:p>
            <a:r>
              <a:rPr lang="ru-RU" sz="2000" dirty="0"/>
              <a:t>3. </a:t>
            </a:r>
            <a:r>
              <a:rPr lang="ru-RU" sz="2000" b="1" dirty="0" err="1"/>
              <a:t>Державний</a:t>
            </a:r>
            <a:r>
              <a:rPr lang="ru-RU" sz="2000" b="1" dirty="0"/>
              <a:t> стандарт </a:t>
            </a:r>
            <a:r>
              <a:rPr lang="ru-RU" sz="2000" b="1" dirty="0" err="1"/>
              <a:t>базової</a:t>
            </a:r>
            <a:r>
              <a:rPr lang="ru-RU" sz="2000" b="1" dirty="0"/>
              <a:t> і </a:t>
            </a:r>
            <a:r>
              <a:rPr lang="ru-RU" sz="2000" b="1" dirty="0" err="1"/>
              <a:t>повної</a:t>
            </a:r>
            <a:r>
              <a:rPr lang="ru-RU" sz="2000" b="1" dirty="0"/>
              <a:t> </a:t>
            </a:r>
            <a:r>
              <a:rPr lang="ru-RU" sz="2000" b="1" dirty="0" err="1"/>
              <a:t>загальної</a:t>
            </a:r>
            <a:r>
              <a:rPr lang="ru-RU" sz="2000" b="1" dirty="0"/>
              <a:t> </a:t>
            </a:r>
            <a:r>
              <a:rPr lang="ru-RU" sz="2000" b="1" dirty="0" err="1"/>
              <a:t>середньої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ru-RU" sz="2000" b="1" dirty="0"/>
              <a:t> (2020): </a:t>
            </a:r>
          </a:p>
        </p:txBody>
      </p:sp>
    </p:spTree>
    <p:extLst>
      <p:ext uri="{BB962C8B-B14F-4D97-AF65-F5344CB8AC3E}">
        <p14:creationId xmlns:p14="http://schemas.microsoft.com/office/powerpoint/2010/main" val="20541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958" y="-27384"/>
            <a:ext cx="9159958" cy="504056"/>
          </a:xfrm>
        </p:spPr>
        <p:txBody>
          <a:bodyPr>
            <a:normAutofit fontScale="90000"/>
          </a:bodyPr>
          <a:lstStyle/>
          <a:p>
            <a:r>
              <a:rPr lang="uk-UA" sz="2800" b="1" i="1" dirty="0"/>
              <a:t>НОРМАТИВНО-ПРАВОВІ ОСНОВИ СУЧАСНОГО УРОКУ</a:t>
            </a:r>
            <a:endParaRPr lang="ru-RU" sz="2800" b="1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A836C0-09B2-4ECC-9E2D-1CC2C02DBDE0}"/>
              </a:ext>
            </a:extLst>
          </p:cNvPr>
          <p:cNvSpPr/>
          <p:nvPr/>
        </p:nvSpPr>
        <p:spPr>
          <a:xfrm>
            <a:off x="24949" y="451519"/>
            <a:ext cx="9119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педагог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обізнаним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в межах </a:t>
            </a:r>
            <a:r>
              <a:rPr lang="ru-RU" dirty="0" err="1"/>
              <a:t>свого</a:t>
            </a:r>
            <a:r>
              <a:rPr lang="ru-RU" dirty="0"/>
              <a:t> предмета, а й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знати: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DAFB49-01F2-4E59-8299-8290A7D31D3B}"/>
              </a:ext>
            </a:extLst>
          </p:cNvPr>
          <p:cNvSpPr/>
          <p:nvPr/>
        </p:nvSpPr>
        <p:spPr>
          <a:xfrm>
            <a:off x="-15958" y="1268760"/>
            <a:ext cx="60841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</a:t>
            </a:r>
            <a:r>
              <a:rPr lang="ru-RU" sz="2000" dirty="0"/>
              <a:t>. </a:t>
            </a:r>
            <a:r>
              <a:rPr lang="ru-RU" sz="2000" b="1" dirty="0"/>
              <a:t>Закон </a:t>
            </a:r>
            <a:r>
              <a:rPr lang="ru-RU" sz="2000" b="1" dirty="0" err="1"/>
              <a:t>України</a:t>
            </a:r>
            <a:r>
              <a:rPr lang="ru-RU" sz="2000" b="1" dirty="0"/>
              <a:t> «Про </a:t>
            </a:r>
            <a:r>
              <a:rPr lang="ru-RU" sz="2000" b="1" dirty="0" err="1"/>
              <a:t>освіту</a:t>
            </a:r>
            <a:r>
              <a:rPr lang="ru-RU" sz="2000" b="1" dirty="0"/>
              <a:t>» (2017): </a:t>
            </a:r>
            <a:r>
              <a:rPr lang="ru-RU" sz="2000" dirty="0" err="1"/>
              <a:t>освіта</a:t>
            </a:r>
            <a:r>
              <a:rPr lang="ru-RU" sz="2000" dirty="0"/>
              <a:t> є </a:t>
            </a:r>
            <a:r>
              <a:rPr lang="ru-RU" sz="2000" dirty="0" err="1"/>
              <a:t>компетентнісною</a:t>
            </a:r>
            <a:r>
              <a:rPr lang="ru-RU" sz="2000" dirty="0"/>
              <a:t>; </a:t>
            </a:r>
            <a:r>
              <a:rPr lang="ru-RU" sz="2000" dirty="0" err="1"/>
              <a:t>кожен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право на </a:t>
            </a:r>
            <a:r>
              <a:rPr lang="ru-RU" sz="2000" dirty="0" err="1"/>
              <a:t>доступну</a:t>
            </a:r>
            <a:r>
              <a:rPr lang="ru-RU" sz="2000" dirty="0"/>
              <a:t> та </a:t>
            </a:r>
            <a:r>
              <a:rPr lang="ru-RU" sz="2000" dirty="0" err="1"/>
              <a:t>якісну</a:t>
            </a:r>
            <a:r>
              <a:rPr lang="ru-RU" sz="2000" dirty="0"/>
              <a:t> </a:t>
            </a:r>
            <a:r>
              <a:rPr lang="ru-RU" sz="2000" dirty="0" err="1"/>
              <a:t>освіту</a:t>
            </a:r>
            <a:r>
              <a:rPr lang="ru-RU" sz="2000" dirty="0"/>
              <a:t>; </a:t>
            </a:r>
            <a:r>
              <a:rPr lang="ru-RU" sz="2000" dirty="0" err="1"/>
              <a:t>навчання</a:t>
            </a:r>
            <a:r>
              <a:rPr lang="ru-RU" sz="2000" dirty="0"/>
              <a:t> </a:t>
            </a:r>
            <a:r>
              <a:rPr lang="ru-RU" sz="2000" dirty="0" err="1"/>
              <a:t>впродовж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.</a:t>
            </a:r>
          </a:p>
          <a:p>
            <a:r>
              <a:rPr lang="ru-RU" sz="2000" dirty="0"/>
              <a:t>5. </a:t>
            </a:r>
            <a:r>
              <a:rPr lang="ru-RU" sz="2000" b="1" dirty="0" err="1"/>
              <a:t>Концепція</a:t>
            </a:r>
            <a:r>
              <a:rPr lang="ru-RU" sz="2000" b="1" dirty="0"/>
              <a:t> «Нова </a:t>
            </a:r>
            <a:r>
              <a:rPr lang="ru-RU" sz="2000" b="1" dirty="0" err="1"/>
              <a:t>українська</a:t>
            </a:r>
            <a:r>
              <a:rPr lang="ru-RU" sz="2000" b="1" dirty="0"/>
              <a:t> школа» (2017): </a:t>
            </a:r>
            <a:r>
              <a:rPr lang="ru-RU" sz="2000" dirty="0" err="1"/>
              <a:t>дитиноцентризм</a:t>
            </a:r>
            <a:r>
              <a:rPr lang="ru-RU" sz="2000" dirty="0"/>
              <a:t>, </a:t>
            </a:r>
            <a:r>
              <a:rPr lang="ru-RU" sz="2000" dirty="0" err="1"/>
              <a:t>педагогіка</a:t>
            </a:r>
            <a:r>
              <a:rPr lang="ru-RU" sz="2000" dirty="0"/>
              <a:t> партнерства, </a:t>
            </a:r>
            <a:r>
              <a:rPr lang="ru-RU" sz="2000" dirty="0" err="1"/>
              <a:t>компетентнісний</a:t>
            </a:r>
            <a:r>
              <a:rPr lang="ru-RU" sz="2000" dirty="0"/>
              <a:t> </a:t>
            </a:r>
            <a:r>
              <a:rPr lang="ru-RU" sz="2000" dirty="0" err="1"/>
              <a:t>зміст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, нова структура </a:t>
            </a:r>
            <a:r>
              <a:rPr lang="ru-RU" sz="2000" dirty="0" err="1"/>
              <a:t>школи</a:t>
            </a:r>
            <a:r>
              <a:rPr lang="ru-RU" sz="2000" dirty="0"/>
              <a:t>.</a:t>
            </a:r>
          </a:p>
          <a:p>
            <a:r>
              <a:rPr lang="ru-RU" sz="2000" dirty="0"/>
              <a:t>6. </a:t>
            </a:r>
            <a:r>
              <a:rPr lang="ru-RU" sz="2000" b="1" dirty="0" err="1"/>
              <a:t>Навчальні</a:t>
            </a:r>
            <a:r>
              <a:rPr lang="ru-RU" sz="2000" b="1" dirty="0"/>
              <a:t> </a:t>
            </a:r>
            <a:r>
              <a:rPr lang="ru-RU" sz="2000" b="1" dirty="0" err="1"/>
              <a:t>програми</a:t>
            </a:r>
            <a:r>
              <a:rPr lang="ru-RU" sz="2000" b="1" dirty="0"/>
              <a:t>: </a:t>
            </a:r>
            <a:r>
              <a:rPr lang="ru-RU" sz="2000" dirty="0" err="1"/>
              <a:t>крім</a:t>
            </a:r>
            <a:r>
              <a:rPr lang="ru-RU" sz="2000" dirty="0"/>
              <a:t> </a:t>
            </a:r>
            <a:r>
              <a:rPr lang="ru-RU" sz="2000" dirty="0" err="1"/>
              <a:t>предметної</a:t>
            </a:r>
            <a:r>
              <a:rPr lang="ru-RU" sz="2000" dirty="0"/>
              <a:t>, </a:t>
            </a:r>
            <a:r>
              <a:rPr lang="ru-RU" sz="2000" dirty="0" err="1"/>
              <a:t>визначено</a:t>
            </a:r>
            <a:r>
              <a:rPr lang="ru-RU" sz="2000" dirty="0"/>
              <a:t> </a:t>
            </a:r>
            <a:r>
              <a:rPr lang="ru-RU" sz="2000" dirty="0" err="1"/>
              <a:t>загальну</a:t>
            </a:r>
            <a:r>
              <a:rPr lang="ru-RU" sz="2000" dirty="0"/>
              <a:t> мету </a:t>
            </a:r>
            <a:r>
              <a:rPr lang="ru-RU" sz="2000" dirty="0" err="1"/>
              <a:t>середньої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– </a:t>
            </a:r>
            <a:r>
              <a:rPr lang="ru-RU" sz="2000" dirty="0" err="1"/>
              <a:t>розвиток</a:t>
            </a:r>
            <a:r>
              <a:rPr lang="ru-RU" sz="2000" dirty="0"/>
              <a:t> і </a:t>
            </a:r>
            <a:r>
              <a:rPr lang="ru-RU" sz="2000" dirty="0" err="1"/>
              <a:t>соціалізація</a:t>
            </a:r>
            <a:r>
              <a:rPr lang="ru-RU" sz="2000" dirty="0"/>
              <a:t> </a:t>
            </a:r>
            <a:r>
              <a:rPr lang="ru-RU" sz="2000" dirty="0" err="1"/>
              <a:t>особистості</a:t>
            </a:r>
            <a:r>
              <a:rPr lang="ru-RU" sz="2000" dirty="0"/>
              <a:t> </a:t>
            </a:r>
            <a:r>
              <a:rPr lang="ru-RU" sz="2000" dirty="0" err="1"/>
              <a:t>учня</a:t>
            </a:r>
            <a:r>
              <a:rPr lang="ru-RU" sz="2000" dirty="0"/>
              <a:t>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глобальних</a:t>
            </a:r>
            <a:r>
              <a:rPr lang="ru-RU" sz="2000" dirty="0"/>
              <a:t> </a:t>
            </a:r>
            <a:r>
              <a:rPr lang="ru-RU" sz="2000" dirty="0" err="1"/>
              <a:t>змін</a:t>
            </a:r>
            <a:r>
              <a:rPr lang="ru-RU" sz="2000" dirty="0"/>
              <a:t> і </a:t>
            </a:r>
            <a:r>
              <a:rPr lang="ru-RU" sz="2000" dirty="0" err="1"/>
              <a:t>викликів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87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183" y="1554225"/>
            <a:ext cx="3114674" cy="3496166"/>
            <a:chOff x="718" y="1673"/>
            <a:chExt cx="1962" cy="1938"/>
          </a:xfrm>
        </p:grpSpPr>
        <p:sp>
          <p:nvSpPr>
            <p:cNvPr id="6" name="Rectangle 36"/>
            <p:cNvSpPr>
              <a:spLocks noChangeArrowheads="1"/>
            </p:cNvSpPr>
            <p:nvPr/>
          </p:nvSpPr>
          <p:spPr bwMode="gray">
            <a:xfrm>
              <a:off x="2367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Rectangle 35"/>
            <p:cNvSpPr>
              <a:spLocks noChangeArrowheads="1"/>
            </p:cNvSpPr>
            <p:nvPr/>
          </p:nvSpPr>
          <p:spPr bwMode="gray">
            <a:xfrm>
              <a:off x="940" y="1673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723" y="1798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endParaRPr lang="en-US" sz="15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723" y="2134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718" y="2830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Корекції </a:t>
              </a:r>
              <a:r>
                <a:rPr lang="uk-UA" sz="1600" b="1" dirty="0" err="1">
                  <a:solidFill>
                    <a:srgbClr val="F8F8F8"/>
                  </a:solidFill>
                  <a:latin typeface="Arial" charset="0"/>
                </a:rPr>
                <a:t>компетентностей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723" y="2461"/>
              <a:ext cx="1957" cy="27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Перевірки та/або оцінювання</a:t>
              </a:r>
            </a:p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досягнення </a:t>
              </a:r>
              <a:r>
                <a:rPr lang="uk-UA" sz="1600" b="1" dirty="0" err="1">
                  <a:solidFill>
                    <a:srgbClr val="F8F8F8"/>
                  </a:solidFill>
                  <a:latin typeface="Arial" charset="0"/>
                </a:rPr>
                <a:t>компетентностей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723" y="3196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Комбінований урок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169577" y="1644432"/>
            <a:ext cx="3235326" cy="3535960"/>
            <a:chOff x="2933" y="1670"/>
            <a:chExt cx="2038" cy="1941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gray">
            <a:xfrm>
              <a:off x="4661" y="1670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gray">
            <a:xfrm>
              <a:off x="3154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29"/>
            <p:cNvSpPr>
              <a:spLocks noChangeArrowheads="1"/>
            </p:cNvSpPr>
            <p:nvPr/>
          </p:nvSpPr>
          <p:spPr bwMode="gray">
            <a:xfrm>
              <a:off x="2945" y="1722"/>
              <a:ext cx="2010" cy="277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Урок формування нових</a:t>
              </a:r>
            </a:p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 умінь та навичок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8" name="AutoShape 30"/>
            <p:cNvSpPr>
              <a:spLocks noChangeArrowheads="1"/>
            </p:cNvSpPr>
            <p:nvPr/>
          </p:nvSpPr>
          <p:spPr bwMode="gray">
            <a:xfrm>
              <a:off x="2948" y="2045"/>
              <a:ext cx="2010" cy="277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Комплексного застосування </a:t>
              </a:r>
            </a:p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знань, умінь, навичок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19" name="AutoShape 31"/>
            <p:cNvSpPr>
              <a:spLocks noChangeArrowheads="1"/>
            </p:cNvSpPr>
            <p:nvPr/>
          </p:nvSpPr>
          <p:spPr bwMode="gray">
            <a:xfrm>
              <a:off x="2961" y="2390"/>
              <a:ext cx="2010" cy="277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Урок узагальнення та </a:t>
              </a:r>
            </a:p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систематизації знань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20" name="AutoShape 32"/>
            <p:cNvSpPr>
              <a:spLocks noChangeArrowheads="1"/>
            </p:cNvSpPr>
            <p:nvPr/>
          </p:nvSpPr>
          <p:spPr bwMode="gray">
            <a:xfrm>
              <a:off x="2954" y="2731"/>
              <a:ext cx="2010" cy="277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Урок перевірки та корекції </a:t>
              </a:r>
            </a:p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Знань, умінь і навичок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  <p:sp>
          <p:nvSpPr>
            <p:cNvPr id="21" name="AutoShape 33"/>
            <p:cNvSpPr>
              <a:spLocks noChangeArrowheads="1"/>
            </p:cNvSpPr>
            <p:nvPr/>
          </p:nvSpPr>
          <p:spPr bwMode="gray">
            <a:xfrm>
              <a:off x="2933" y="3120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uk-UA" sz="1600" b="1" dirty="0">
                  <a:solidFill>
                    <a:srgbClr val="F8F8F8"/>
                  </a:solidFill>
                  <a:latin typeface="Arial" charset="0"/>
                </a:rPr>
                <a:t>Комбінований урок</a:t>
              </a:r>
              <a:endParaRPr lang="en-US" sz="1600" b="1" dirty="0">
                <a:solidFill>
                  <a:srgbClr val="F8F8F8"/>
                </a:solidFill>
                <a:latin typeface="Arial" charset="0"/>
              </a:endParaRPr>
            </a:p>
          </p:txBody>
        </p:sp>
      </p:grpSp>
      <p:sp>
        <p:nvSpPr>
          <p:cNvPr id="22" name="Rectangle 43"/>
          <p:cNvSpPr>
            <a:spLocks noChangeArrowheads="1"/>
          </p:cNvSpPr>
          <p:nvPr/>
        </p:nvSpPr>
        <p:spPr bwMode="white">
          <a:xfrm>
            <a:off x="380302" y="4860004"/>
            <a:ext cx="13142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 dirty="0">
                <a:latin typeface="Arial" charset="0"/>
              </a:rPr>
              <a:t>Тип уроку</a:t>
            </a:r>
            <a:endParaRPr lang="en-US" b="1" dirty="0">
              <a:latin typeface="Arial" charset="0"/>
            </a:endParaRP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white">
          <a:xfrm>
            <a:off x="3914897" y="4849598"/>
            <a:ext cx="13142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b="1" dirty="0">
                <a:latin typeface="Arial" charset="0"/>
              </a:rPr>
              <a:t>Тип уроку</a:t>
            </a:r>
            <a:endParaRPr lang="en-US" b="1" dirty="0">
              <a:latin typeface="Arial" charset="0"/>
            </a:endParaRP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8EF901F9-AFCF-426F-B200-535E8D29A7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119" y="1211470"/>
            <a:ext cx="3106737" cy="432962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Font typeface="Wingdings" pitchFamily="2" charset="2"/>
              <a:buNone/>
            </a:pPr>
            <a:r>
              <a:rPr lang="ru-RU" sz="1600" b="1" dirty="0" err="1">
                <a:solidFill>
                  <a:srgbClr val="F8F8F8"/>
                </a:solidFill>
                <a:latin typeface="Arial" charset="0"/>
              </a:rPr>
              <a:t>Формування</a:t>
            </a:r>
            <a:r>
              <a:rPr lang="ru-RU" sz="1600" b="1" dirty="0">
                <a:solidFill>
                  <a:srgbClr val="F8F8F8"/>
                </a:solidFill>
                <a:latin typeface="Arial" charset="0"/>
              </a:rPr>
              <a:t> </a:t>
            </a:r>
            <a:r>
              <a:rPr lang="ru-RU" sz="1500" b="1" dirty="0">
                <a:solidFill>
                  <a:srgbClr val="F8F8F8"/>
                </a:solidFill>
                <a:latin typeface="Arial" charset="0"/>
              </a:rPr>
              <a:t>компетентностей</a:t>
            </a:r>
          </a:p>
        </p:txBody>
      </p:sp>
      <p:sp>
        <p:nvSpPr>
          <p:cNvPr id="26" name="AutoShape 9">
            <a:extLst>
              <a:ext uri="{FF2B5EF4-FFF2-40B4-BE49-F238E27FC236}">
                <a16:creationId xmlns:a16="http://schemas.microsoft.com/office/drawing/2014/main" id="{F9312848-00C3-472C-8807-CF2E2F9B15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119" y="333144"/>
            <a:ext cx="3106737" cy="471195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uk-UA" sz="1400" b="1" dirty="0">
                <a:solidFill>
                  <a:srgbClr val="F8F8F8"/>
                </a:solidFill>
                <a:latin typeface="Arial" charset="0"/>
              </a:rPr>
              <a:t>Відповідно до Типової освітньої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uk-UA" sz="1400" b="1" dirty="0">
                <a:solidFill>
                  <a:srgbClr val="F8F8F8"/>
                </a:solidFill>
                <a:latin typeface="Arial" charset="0"/>
              </a:rPr>
              <a:t> програми для ЗЗСО (2018 р.)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7596DEA-75C1-4B94-A16D-A81C2923A6C2}"/>
              </a:ext>
            </a:extLst>
          </p:cNvPr>
          <p:cNvSpPr/>
          <p:nvPr/>
        </p:nvSpPr>
        <p:spPr>
          <a:xfrm>
            <a:off x="64964" y="2442336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ru-RU" sz="1500" b="1" dirty="0" err="1">
                <a:solidFill>
                  <a:srgbClr val="F8F8F8"/>
                </a:solidFill>
                <a:latin typeface="Arial" charset="0"/>
              </a:rPr>
              <a:t>Розвитку</a:t>
            </a:r>
            <a:r>
              <a:rPr lang="ru-RU" b="1" dirty="0">
                <a:solidFill>
                  <a:srgbClr val="F8F8F8"/>
                </a:solidFill>
                <a:latin typeface="Arial" charset="0"/>
              </a:rPr>
              <a:t> </a:t>
            </a:r>
            <a:r>
              <a:rPr lang="ru-RU" sz="1500" b="1" dirty="0">
                <a:solidFill>
                  <a:srgbClr val="F8F8F8"/>
                </a:solidFill>
                <a:latin typeface="Arial" charset="0"/>
              </a:rPr>
              <a:t>компетентностей</a:t>
            </a: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182D5CCA-603C-4524-A844-71C724386F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71700" y="1198282"/>
            <a:ext cx="3190875" cy="437213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Font typeface="Wingdings" pitchFamily="2" charset="2"/>
              <a:buNone/>
            </a:pPr>
            <a:r>
              <a:rPr lang="uk-UA" sz="1600" b="1" dirty="0">
                <a:solidFill>
                  <a:srgbClr val="F8F8F8"/>
                </a:solidFill>
                <a:latin typeface="Arial" charset="0"/>
              </a:rPr>
              <a:t>Урок засвоєння нових знань</a:t>
            </a:r>
            <a:endParaRPr lang="en-US" sz="16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1" name="AutoShape 29">
            <a:extLst>
              <a:ext uri="{FF2B5EF4-FFF2-40B4-BE49-F238E27FC236}">
                <a16:creationId xmlns:a16="http://schemas.microsoft.com/office/drawing/2014/main" id="{B5847B12-1AF1-42F2-993D-4C79916DCC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13898" y="327431"/>
            <a:ext cx="3190875" cy="602937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ru-RU" sz="1400" b="1" dirty="0" err="1">
                <a:solidFill>
                  <a:srgbClr val="F8F8F8"/>
                </a:solidFill>
                <a:latin typeface="Arial" charset="0"/>
              </a:rPr>
              <a:t>Український</a:t>
            </a: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r>
              <a:rPr lang="ru-RU" sz="1400" b="1" dirty="0" err="1">
                <a:solidFill>
                  <a:srgbClr val="F8F8F8"/>
                </a:solidFill>
                <a:latin typeface="Arial" charset="0"/>
              </a:rPr>
              <a:t>дидакт</a:t>
            </a: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Василь Онищук 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ru-RU" sz="1400" b="1" dirty="0" err="1">
                <a:solidFill>
                  <a:srgbClr val="F8F8F8"/>
                </a:solidFill>
                <a:latin typeface="Arial" charset="0"/>
              </a:rPr>
              <a:t>Класифікував</a:t>
            </a: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уроки за основною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дидактичною метою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36619" y="3983231"/>
            <a:ext cx="2295525" cy="1365250"/>
            <a:chOff x="471" y="272"/>
            <a:chExt cx="1161" cy="1539"/>
          </a:xfrm>
        </p:grpSpPr>
        <p:sp>
          <p:nvSpPr>
            <p:cNvPr id="4" name="Oval 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35468" y="2632510"/>
            <a:ext cx="2295525" cy="1365250"/>
            <a:chOff x="471" y="272"/>
            <a:chExt cx="1161" cy="1539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7504" y="1166048"/>
            <a:ext cx="2295525" cy="1365250"/>
            <a:chOff x="471" y="272"/>
            <a:chExt cx="1161" cy="1539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" name="AutoShape 12"/>
          <p:cNvSpPr>
            <a:spLocks noChangeArrowheads="1"/>
          </p:cNvSpPr>
          <p:nvPr/>
        </p:nvSpPr>
        <p:spPr bwMode="ltGray">
          <a:xfrm>
            <a:off x="2433992" y="1107842"/>
            <a:ext cx="4722812" cy="144194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white">
          <a:xfrm>
            <a:off x="270237" y="1753788"/>
            <a:ext cx="21288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>
                <a:solidFill>
                  <a:srgbClr val="FFFFFF"/>
                </a:solidFill>
              </a:rPr>
              <a:t>Моделювання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2668129" y="1047822"/>
            <a:ext cx="4534088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dirty="0">
                <a:solidFill>
                  <a:srgbClr val="000000"/>
                </a:solidFill>
              </a:rPr>
              <a:t>Створення умовної моделі уроку: </a:t>
            </a:r>
            <a:r>
              <a:rPr lang="uk-UA" sz="1300" b="1" dirty="0">
                <a:solidFill>
                  <a:srgbClr val="000000"/>
                </a:solidFill>
              </a:rPr>
              <a:t>чітке визначення місця уроку і в змістовому, і в методичному аспектах у межах навчального курсу, розділу, теми; формулювання загальної мети вивчення матеріалу; Вибір педагогічних методів, прийомів, технологій, використання яких забезпечить досягнення поставленої мети найбільш раціональним шляхом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white">
          <a:xfrm>
            <a:off x="278145" y="3315135"/>
            <a:ext cx="21288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>
                <a:solidFill>
                  <a:srgbClr val="FFFFFF"/>
                </a:solidFill>
              </a:rPr>
              <a:t>Проектування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white">
          <a:xfrm>
            <a:off x="188870" y="4604632"/>
            <a:ext cx="21288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>
                <a:solidFill>
                  <a:srgbClr val="FFFFFF"/>
                </a:solidFill>
              </a:rPr>
              <a:t>Конструювання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gray">
          <a:xfrm>
            <a:off x="2425888" y="2719062"/>
            <a:ext cx="4649787" cy="1338827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gray">
          <a:xfrm>
            <a:off x="2671943" y="2616859"/>
            <a:ext cx="4534088" cy="13388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dirty="0">
                <a:solidFill>
                  <a:srgbClr val="000000"/>
                </a:solidFill>
              </a:rPr>
              <a:t>Створення структури педагогічного процесу: </a:t>
            </a:r>
            <a:r>
              <a:rPr lang="uk-UA" sz="1300" b="1" dirty="0">
                <a:solidFill>
                  <a:srgbClr val="000000"/>
                </a:solidFill>
              </a:rPr>
              <a:t>визначення виховних і розвивальних завдань; прогнозування результатів; опрацювання змістової частини матеріалу; визначення методів, прийомів роботи; прогнозування  навчальних  та загальних </a:t>
            </a:r>
            <a:r>
              <a:rPr lang="uk-UA" sz="1300" b="1" dirty="0" err="1">
                <a:solidFill>
                  <a:srgbClr val="000000"/>
                </a:solidFill>
              </a:rPr>
              <a:t>компетентностей</a:t>
            </a:r>
            <a:r>
              <a:rPr lang="uk-UA" sz="1300" b="1" dirty="0">
                <a:solidFill>
                  <a:srgbClr val="000000"/>
                </a:solidFill>
              </a:rPr>
              <a:t>, які формуються на </a:t>
            </a:r>
            <a:r>
              <a:rPr lang="uk-UA" sz="1300" b="1" dirty="0" err="1">
                <a:solidFill>
                  <a:srgbClr val="000000"/>
                </a:solidFill>
              </a:rPr>
              <a:t>уроці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gray">
          <a:xfrm>
            <a:off x="2507446" y="4182581"/>
            <a:ext cx="4649787" cy="115614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gray">
          <a:xfrm>
            <a:off x="2668129" y="4160092"/>
            <a:ext cx="4537902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dirty="0">
                <a:solidFill>
                  <a:srgbClr val="000000"/>
                </a:solidFill>
              </a:rPr>
              <a:t>Створення конструктора (конспекту) уроку: </a:t>
            </a:r>
            <a:r>
              <a:rPr lang="uk-UA" sz="1300" b="1" dirty="0">
                <a:solidFill>
                  <a:srgbClr val="000000"/>
                </a:solidFill>
              </a:rPr>
              <a:t>чітке формулювання мети, завдань, типу, форми проведення уроку; конкретизація методів, прийомів; запис дій учителя та передбачення дій учнів; раціональний розподіл часу виділення структурних елементів навчальної діяльності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gray">
          <a:xfrm>
            <a:off x="2240746" y="1644638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gray">
          <a:xfrm>
            <a:off x="2240746" y="311659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gray">
          <a:xfrm>
            <a:off x="2257760" y="4476341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gray">
          <a:xfrm>
            <a:off x="0" y="5104"/>
            <a:ext cx="9144000" cy="10165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Сучасний урок – це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компетентнісно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зорієнтований урок. </a:t>
            </a:r>
          </a:p>
          <a:p>
            <a:pPr eaLnBrk="0" hangingPunct="0">
              <a:lnSpc>
                <a:spcPct val="110000"/>
              </a:lnSpc>
            </a:pP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 для його створення пропонуються наступні етапи: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1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Алгоритм побудови </a:t>
            </a:r>
            <a:r>
              <a:rPr lang="uk-UA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компетентісно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спрямованого уроку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EAA32F-2575-4B30-BF4D-FD7837EF8C64}"/>
              </a:ext>
            </a:extLst>
          </p:cNvPr>
          <p:cNvSpPr/>
          <p:nvPr/>
        </p:nvSpPr>
        <p:spPr>
          <a:xfrm>
            <a:off x="-19737" y="1131638"/>
            <a:ext cx="58878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Конкретизація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загальної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мети уроку (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передбачення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знаннєвої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складової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діяльнісної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емоційно-ціннісної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marL="457200" indent="-457200" algn="just">
              <a:buAutoNum type="arabicPeriod"/>
            </a:pP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Поділ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змісту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теми на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ситуації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залежності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структури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—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теорія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способи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діяльності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вміння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marL="457200" indent="-457200" algn="just">
              <a:buAutoNum type="arabicPeriod"/>
            </a:pP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Формулювання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цільового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завдання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кожної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ситуації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як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знаннєвого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так і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компетентнісного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20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21b4fa64fffa7a57b2325693a5d7116e06b966d"/>
</p:tagLst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2048</Words>
  <Application>Microsoft Office PowerPoint</Application>
  <PresentationFormat>Экран (4:3)</PresentationFormat>
  <Paragraphs>202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Helvetica Neue</vt:lpstr>
      <vt:lpstr>Times New Roman</vt:lpstr>
      <vt:lpstr>Wingdings</vt:lpstr>
      <vt:lpstr>Тема Office</vt:lpstr>
      <vt:lpstr>1_Тема Office</vt:lpstr>
      <vt:lpstr>Сучасний урок географії в умовах сьогодення</vt:lpstr>
      <vt:lpstr>Презентация PowerPoint</vt:lpstr>
      <vt:lpstr>Презентация PowerPoint</vt:lpstr>
      <vt:lpstr>Презентация PowerPoint</vt:lpstr>
      <vt:lpstr>НОРМАТИВНО-ПРАВОВІ ОСНОВИ СУЧАСНОГО УРОКУ</vt:lpstr>
      <vt:lpstr>НОРМАТИВНО-ПРАВОВІ ОСНОВИ СУЧАСНОГО УРОКУ</vt:lpstr>
      <vt:lpstr>Презентация PowerPoint</vt:lpstr>
      <vt:lpstr>Презентация PowerPoint</vt:lpstr>
      <vt:lpstr>Алгоритм побудови компетентісно спрямованого уроку</vt:lpstr>
      <vt:lpstr>Презентация PowerPoint</vt:lpstr>
      <vt:lpstr>Презентация PowerPoint</vt:lpstr>
      <vt:lpstr>Алгоритм створення компетентнісно орієнтованих завдань</vt:lpstr>
      <vt:lpstr> ЗБІРНИКИ КОМПЕТЕНТНІСНО ОРІЄНТОВАНИХ ЗАВДАНЬ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 ЗНАЄМО МИ ТИХ КОГО НАВЧАЄМО? ДІТИ «МЕРЕЖЕВОГО РОЗУМУ»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потрібно для онлайн-уроку</vt:lpstr>
      <vt:lpstr>Організація асинхронного режиму</vt:lpstr>
      <vt:lpstr>Ресурси для організації асинхронного режиму навчання</vt:lpstr>
      <vt:lpstr>Організація синхронного режиму</vt:lpstr>
      <vt:lpstr>Ресурси для організації синхронного режиму навчання</vt:lpstr>
      <vt:lpstr>Презентация PowerPoint</vt:lpstr>
      <vt:lpstr>10 порад щодо дистанційного навчання для вчителів</vt:lpstr>
      <vt:lpstr>10 порад щодо дистанційного навчання для вчителів</vt:lpstr>
      <vt:lpstr>10 порад щодо дистанційного навчання для вчителів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http://presentation-creation.ru/</Company>
  <LinksUpToDate>false</LinksUpToDate>
  <SharedDoc>false</SharedDoc>
  <HyperlinkBase>http://presentation-creation.ru/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Цветные карандаши</dc:title>
  <dc:creator>obstinate</dc:creator>
  <cp:lastModifiedBy>Пользователь</cp:lastModifiedBy>
  <cp:revision>237</cp:revision>
  <dcterms:created xsi:type="dcterms:W3CDTF">2017-03-21T15:14:11Z</dcterms:created>
  <dcterms:modified xsi:type="dcterms:W3CDTF">2022-03-31T11:29:36Z</dcterms:modified>
</cp:coreProperties>
</file>